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31.xml.rels" ContentType="application/vnd.openxmlformats-package.relationships+xml"/>
  <Override PartName="/ppt/notesSlides/notesSlide31.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2.png" ContentType="image/png"/>
  <Override PartName="/ppt/media/image32.png" ContentType="image/png"/>
  <Override PartName="/ppt/media/image129.png" ContentType="image/png"/>
  <Override PartName="/ppt/media/image26.png" ContentType="image/png"/>
  <Override PartName="/ppt/media/image94.png" ContentType="image/png"/>
  <Override PartName="/ppt/media/image3.png" ContentType="image/png"/>
  <Override PartName="/ppt/media/image33.png" ContentType="image/png"/>
  <Override PartName="/ppt/media/image1.png" ContentType="image/png"/>
  <Override PartName="/ppt/media/image4.png" ContentType="image/png"/>
  <Override PartName="/ppt/media/image13.png" ContentType="image/png"/>
  <Override PartName="/ppt/media/image81.png" ContentType="image/png"/>
  <Override PartName="/ppt/media/image34.png" ContentType="image/png"/>
  <Override PartName="/ppt/media/image5.png" ContentType="image/png"/>
  <Override PartName="/ppt/media/image14.png" ContentType="image/png"/>
  <Override PartName="/ppt/media/image82.png" ContentType="image/png"/>
  <Override PartName="/ppt/media/image35.png" ContentType="image/png"/>
  <Override PartName="/ppt/media/image107.png" ContentType="image/png"/>
  <Override PartName="/ppt/media/image10.png" ContentType="image/png"/>
  <Override PartName="/ppt/media/image47.png" ContentType="image/png"/>
  <Override PartName="/ppt/media/image6.png" ContentType="image/png"/>
  <Override PartName="/ppt/media/image15.png" ContentType="image/png"/>
  <Override PartName="/ppt/media/image83.png" ContentType="image/png"/>
  <Override PartName="/ppt/media/image18.png" ContentType="image/png"/>
  <Override PartName="/ppt/media/image86.png" ContentType="image/png"/>
  <Override PartName="/ppt/media/image36.png" ContentType="image/png"/>
  <Override PartName="/ppt/media/image108.png" ContentType="image/png"/>
  <Override PartName="/ppt/media/image11.png" ContentType="image/png"/>
  <Override PartName="/ppt/media/image48.png" ContentType="image/png"/>
  <Override PartName="/ppt/media/image50.png" ContentType="image/png"/>
  <Override PartName="/ppt/media/image51.png" ContentType="image/png"/>
  <Override PartName="/ppt/media/image80.png" ContentType="image/png"/>
  <Override PartName="/ppt/media/image12.png" ContentType="image/png"/>
  <Override PartName="/ppt/media/image109.png" ContentType="image/png"/>
  <Override PartName="/ppt/media/image49.png" ContentType="image/png"/>
  <Override PartName="/ppt/media/image100.png" ContentType="image/png"/>
  <Override PartName="/ppt/media/image52.png" ContentType="image/png"/>
  <Override PartName="/ppt/media/image53.png" ContentType="image/png"/>
  <Override PartName="/ppt/media/image56.png" ContentType="image/png"/>
  <Override PartName="/ppt/media/image54.png" ContentType="image/png"/>
  <Override PartName="/ppt/media/image16.png" ContentType="image/png"/>
  <Override PartName="/ppt/media/image84.png" ContentType="image/png"/>
  <Override PartName="/ppt/media/image7.png" ContentType="image/png"/>
  <Override PartName="/ppt/media/image128.png" ContentType="image/png"/>
  <Override PartName="/ppt/media/image9.png" ContentType="image/png"/>
  <Override PartName="/ppt/media/image31.png" ContentType="image/png"/>
  <Override PartName="/ppt/media/image55.png" ContentType="image/png"/>
  <Override PartName="/ppt/media/image17.png" ContentType="image/png"/>
  <Override PartName="/ppt/media/image85.png" ContentType="image/png"/>
  <Override PartName="/ppt/media/image131.png" ContentType="image/png"/>
  <Override PartName="/ppt/media/image45.png" ContentType="image/png"/>
  <Override PartName="/ppt/media/image46.png" ContentType="image/png"/>
  <Override PartName="/ppt/media/image130.png" ContentType="image/png"/>
  <Override PartName="/ppt/media/image79.png" ContentType="image/png"/>
  <Override PartName="/ppt/media/image44.png" ContentType="image/png"/>
  <Override PartName="/ppt/media/image43.png" ContentType="image/png"/>
  <Override PartName="/ppt/media/image42.png" ContentType="image/png"/>
  <Override PartName="/ppt/media/image41.png" ContentType="image/png"/>
  <Override PartName="/ppt/media/image39.png" ContentType="image/png"/>
  <Override PartName="/ppt/media/image40.png" ContentType="image/png"/>
  <Override PartName="/ppt/media/image127.png" ContentType="image/png"/>
  <Override PartName="/ppt/media/image8.png" ContentType="image/png"/>
  <Override PartName="/ppt/media/image30.png" ContentType="image/png"/>
  <Override PartName="/ppt/media/image38.png" ContentType="image/png"/>
  <Override PartName="/ppt/media/image37.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9.png" ContentType="image/png"/>
  <Override PartName="/ppt/media/image87.png" ContentType="image/png"/>
  <Override PartName="/ppt/media/image88.png" ContentType="image/png"/>
  <Override PartName="/ppt/media/image89.png" ContentType="image/png"/>
  <Override PartName="/ppt/media/image27.png" ContentType="image/png"/>
  <Override PartName="/ppt/media/image95.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11.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21.png" ContentType="image/png"/>
  <Override PartName="/ppt/media/image122.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2.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5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5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5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5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5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966EE56-CCA6-448A-A883-E1FA665F9D6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533520" y="764280"/>
            <a:ext cx="6704280" cy="3771000"/>
          </a:xfrm>
          <a:prstGeom prst="rect">
            <a:avLst/>
          </a:prstGeom>
        </p:spPr>
      </p:sp>
      <p:sp>
        <p:nvSpPr>
          <p:cNvPr id="940"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This model is latent diffusion</a:t>
            </a:r>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533520" y="764280"/>
            <a:ext cx="6703920" cy="3770640"/>
          </a:xfrm>
          <a:prstGeom prst="rect">
            <a:avLst/>
          </a:prstGeom>
        </p:spPr>
      </p:sp>
      <p:sp>
        <p:nvSpPr>
          <p:cNvPr id="942"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280">
              <a:lnSpc>
                <a:spcPct val="120000"/>
              </a:lnSpc>
              <a:spcBef>
                <a:spcPts val="1001"/>
              </a:spcBef>
              <a:tabLst>
                <a:tab algn="l" pos="0"/>
              </a:tabLst>
            </a:pPr>
            <a:r>
              <a:rPr b="0" lang="en-US" sz="2000" spc="-1" strike="noStrike">
                <a:solidFill>
                  <a:srgbClr val="202b32"/>
                </a:solidFill>
                <a:latin typeface="Open Sans"/>
                <a:ea typeface="Open Sans"/>
              </a:rPr>
              <a:t>The overlaid heatmap indicates which image regions are most important for predicting the gender word. On the left, the baseline predicts gender incorrectly, presumably because it looks at the laptop (not the person). On the right, the baseline predicts the gender correctly, but it does not look at the person when predicting gender and is thus not acceptable</a:t>
            </a:r>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533520" y="764280"/>
            <a:ext cx="6703920" cy="3770640"/>
          </a:xfrm>
          <a:prstGeom prst="rect">
            <a:avLst/>
          </a:prstGeom>
        </p:spPr>
      </p:sp>
      <p:sp>
        <p:nvSpPr>
          <p:cNvPr id="944"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20000"/>
              </a:lnSpc>
              <a:spcBef>
                <a:spcPts val="1001"/>
              </a:spcBef>
              <a:tabLst>
                <a:tab algn="l" pos="0"/>
              </a:tabLst>
            </a:pPr>
            <a:r>
              <a:rPr b="0" lang="en-US" sz="2000" spc="-1" strike="noStrike">
                <a:solidFill>
                  <a:srgbClr val="000000"/>
                </a:solidFill>
                <a:latin typeface="Open Sans"/>
                <a:ea typeface="Open Sans"/>
              </a:rPr>
              <a:t>Left: hospital detection, Right: detect whether the patient is lying down</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609480" y="273600"/>
            <a:ext cx="10971360" cy="530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0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1360" cy="530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609480" y="273600"/>
            <a:ext cx="10971360" cy="530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9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609480" y="273600"/>
            <a:ext cx="10971360" cy="530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 name="PlaceHolder 1"/>
          <p:cNvSpPr>
            <a:spLocks noGrp="1"/>
          </p:cNvSpPr>
          <p:nvPr>
            <p:ph type="subTitle"/>
          </p:nvPr>
        </p:nvSpPr>
        <p:spPr>
          <a:xfrm>
            <a:off x="609480" y="273600"/>
            <a:ext cx="10971360" cy="530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1360" cy="1143720"/>
          </a:xfrm>
          <a:prstGeom prst="rect">
            <a:avLst/>
          </a:prstGeom>
        </p:spPr>
        <p:txBody>
          <a:bodyPr lIns="0" rIns="0" tIns="0" bIns="0" anchor="ctr">
            <a:noAutofit/>
          </a:bodyPr>
          <a:p>
            <a:pPr algn="ctr"/>
            <a:endParaRPr b="0" lang="en-US" sz="4400" spc="-1" strike="noStrike">
              <a:latin typeface="Arial"/>
            </a:endParaRPr>
          </a:p>
        </p:txBody>
      </p:sp>
      <p:sp>
        <p:nvSpPr>
          <p:cNvPr id="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2b32"/>
        </a:solidFill>
      </p:bgPr>
    </p:bg>
    <p:spTree>
      <p:nvGrpSpPr>
        <p:cNvPr id="1" name=""/>
        <p:cNvGrpSpPr/>
        <p:nvPr/>
      </p:nvGrpSpPr>
      <p:grpSpPr>
        <a:xfrm>
          <a:off x="0" y="0"/>
          <a:ext cx="0" cy="0"/>
          <a:chOff x="0" y="0"/>
          <a:chExt cx="0" cy="0"/>
        </a:xfrm>
      </p:grpSpPr>
      <p:sp>
        <p:nvSpPr>
          <p:cNvPr id="0" name="CustomShape 1"/>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6982635-2561-454F-9046-F30A90465A63}"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2" name="CustomShape 3"/>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523B87A-EFCD-44B9-944D-420769CC1B89}"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4" name="CustomShape 5"/>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8C143A2-5D62-4BC0-B48B-972B5EF3585F}"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pic>
        <p:nvPicPr>
          <p:cNvPr id="6" name="Picture 20" descr=""/>
          <p:cNvPicPr/>
          <p:nvPr/>
        </p:nvPicPr>
        <p:blipFill>
          <a:blip r:embed="rId2"/>
          <a:stretch/>
        </p:blipFill>
        <p:spPr>
          <a:xfrm>
            <a:off x="1004760" y="1176480"/>
            <a:ext cx="4809240" cy="2105280"/>
          </a:xfrm>
          <a:prstGeom prst="rect">
            <a:avLst/>
          </a:prstGeom>
          <a:ln>
            <a:noFill/>
          </a:ln>
        </p:spPr>
      </p:pic>
      <p:grpSp>
        <p:nvGrpSpPr>
          <p:cNvPr id="7" name="Group 7"/>
          <p:cNvGrpSpPr/>
          <p:nvPr/>
        </p:nvGrpSpPr>
        <p:grpSpPr>
          <a:xfrm>
            <a:off x="-33120" y="-232560"/>
            <a:ext cx="12218760" cy="7292160"/>
            <a:chOff x="-33120" y="-232560"/>
            <a:chExt cx="12218760" cy="7292160"/>
          </a:xfrm>
        </p:grpSpPr>
        <p:grpSp>
          <p:nvGrpSpPr>
            <p:cNvPr id="8" name="Group 8"/>
            <p:cNvGrpSpPr/>
            <p:nvPr/>
          </p:nvGrpSpPr>
          <p:grpSpPr>
            <a:xfrm>
              <a:off x="-33120" y="451440"/>
              <a:ext cx="1493280" cy="6608160"/>
              <a:chOff x="-33120" y="451440"/>
              <a:chExt cx="1493280" cy="6608160"/>
            </a:xfrm>
          </p:grpSpPr>
          <p:sp>
            <p:nvSpPr>
              <p:cNvPr id="9" name="CustomShape 9"/>
              <p:cNvSpPr/>
              <p:nvPr/>
            </p:nvSpPr>
            <p:spPr>
              <a:xfrm>
                <a:off x="-33120" y="451440"/>
                <a:ext cx="1493280" cy="6345000"/>
              </a:xfrm>
              <a:custGeom>
                <a:avLst/>
                <a:gdLst/>
                <a:ahLst/>
                <a:rect l="l" t="t" r="r" b="b"/>
                <a:pathLst>
                  <a:path w="3945544" h="6351891">
                    <a:moveTo>
                      <a:pt x="0" y="0"/>
                    </a:moveTo>
                    <a:cubicBezTo>
                      <a:pt x="231422" y="71966"/>
                      <a:pt x="736661" y="317005"/>
                      <a:pt x="1318278" y="623381"/>
                    </a:cubicBezTo>
                    <a:cubicBezTo>
                      <a:pt x="1899895" y="929757"/>
                      <a:pt x="2779468" y="1536175"/>
                      <a:pt x="3217333" y="1993900"/>
                    </a:cubicBezTo>
                    <a:cubicBezTo>
                      <a:pt x="3655198" y="2451625"/>
                      <a:pt x="3938321" y="2787545"/>
                      <a:pt x="3945466" y="3369733"/>
                    </a:cubicBezTo>
                    <a:cubicBezTo>
                      <a:pt x="3952611" y="3951921"/>
                      <a:pt x="3474185" y="4527941"/>
                      <a:pt x="2853266" y="5024967"/>
                    </a:cubicBezTo>
                    <a:cubicBezTo>
                      <a:pt x="2232347" y="5521993"/>
                      <a:pt x="636232" y="6261190"/>
                      <a:pt x="219954" y="6351891"/>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0" name="CustomShape 10"/>
              <p:cNvSpPr/>
              <p:nvPr/>
            </p:nvSpPr>
            <p:spPr>
              <a:xfrm>
                <a:off x="-20520" y="1176480"/>
                <a:ext cx="1377720" cy="5883120"/>
              </a:xfrm>
              <a:custGeom>
                <a:avLst/>
                <a:gdLst/>
                <a:ahLst/>
                <a:rect l="l" t="t" r="r" b="b"/>
                <a:pathLst>
                  <a:path w="3641129" h="5889918">
                    <a:moveTo>
                      <a:pt x="0" y="0"/>
                    </a:moveTo>
                    <a:cubicBezTo>
                      <a:pt x="841727" y="493889"/>
                      <a:pt x="1793703" y="1132612"/>
                      <a:pt x="2398769" y="1795654"/>
                    </a:cubicBezTo>
                    <a:cubicBezTo>
                      <a:pt x="3003835" y="2458696"/>
                      <a:pt x="3738844" y="3231025"/>
                      <a:pt x="3630398" y="3978252"/>
                    </a:cubicBezTo>
                    <a:cubicBezTo>
                      <a:pt x="3521952" y="4725479"/>
                      <a:pt x="2970838" y="5641562"/>
                      <a:pt x="2798683" y="5889918"/>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grpSp>
        <p:grpSp>
          <p:nvGrpSpPr>
            <p:cNvPr id="11" name="Group 11"/>
            <p:cNvGrpSpPr/>
            <p:nvPr/>
          </p:nvGrpSpPr>
          <p:grpSpPr>
            <a:xfrm>
              <a:off x="3952080" y="5603760"/>
              <a:ext cx="7917840" cy="1339560"/>
              <a:chOff x="3952080" y="5603760"/>
              <a:chExt cx="7917840" cy="1339560"/>
            </a:xfrm>
          </p:grpSpPr>
          <p:sp>
            <p:nvSpPr>
              <p:cNvPr id="12" name="CustomShape 12"/>
              <p:cNvSpPr/>
              <p:nvPr/>
            </p:nvSpPr>
            <p:spPr>
              <a:xfrm>
                <a:off x="3952080" y="5603760"/>
                <a:ext cx="7917840" cy="1339560"/>
              </a:xfrm>
              <a:custGeom>
                <a:avLst/>
                <a:gdLst/>
                <a:ahLst/>
                <a:rect l="l" t="t" r="r" b="b"/>
                <a:pathLst>
                  <a:path w="7924800" h="1346479">
                    <a:moveTo>
                      <a:pt x="0" y="1253345"/>
                    </a:moveTo>
                    <a:cubicBezTo>
                      <a:pt x="918633" y="619051"/>
                      <a:pt x="1837267" y="-15243"/>
                      <a:pt x="3158067" y="279"/>
                    </a:cubicBezTo>
                    <a:cubicBezTo>
                      <a:pt x="4478867" y="15801"/>
                      <a:pt x="7157156" y="1143279"/>
                      <a:pt x="7924800" y="1346479"/>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3" name="CustomShape 13"/>
              <p:cNvSpPr/>
              <p:nvPr/>
            </p:nvSpPr>
            <p:spPr>
              <a:xfrm>
                <a:off x="5955480" y="6476040"/>
                <a:ext cx="3960360" cy="369000"/>
              </a:xfrm>
              <a:custGeom>
                <a:avLst/>
                <a:gdLst/>
                <a:ahLst/>
                <a:rect l="l" t="t" r="r" b="b"/>
                <a:pathLst>
                  <a:path w="3967312" h="375970">
                    <a:moveTo>
                      <a:pt x="0" y="364433"/>
                    </a:moveTo>
                    <a:cubicBezTo>
                      <a:pt x="560916" y="188750"/>
                      <a:pt x="1111244" y="-1908"/>
                      <a:pt x="1772463" y="15"/>
                    </a:cubicBezTo>
                    <a:cubicBezTo>
                      <a:pt x="2433682" y="1938"/>
                      <a:pt x="3560912" y="281426"/>
                      <a:pt x="3967312" y="375970"/>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grpSp>
        <p:sp>
          <p:nvSpPr>
            <p:cNvPr id="14" name="CustomShape 14"/>
            <p:cNvSpPr/>
            <p:nvPr/>
          </p:nvSpPr>
          <p:spPr>
            <a:xfrm>
              <a:off x="4849920" y="-232560"/>
              <a:ext cx="7335720" cy="7029000"/>
            </a:xfrm>
            <a:custGeom>
              <a:avLst/>
              <a:gdLst/>
              <a:ahLst/>
              <a:rect l="l" t="t" r="r" b="b"/>
              <a:pathLst>
                <a:path w="7342548" h="7733197">
                  <a:moveTo>
                    <a:pt x="0" y="7733197"/>
                  </a:moveTo>
                  <a:cubicBezTo>
                    <a:pt x="3090863" y="6671159"/>
                    <a:pt x="6244306" y="5546542"/>
                    <a:pt x="7090259" y="4257676"/>
                  </a:cubicBezTo>
                  <a:cubicBezTo>
                    <a:pt x="7936212" y="2968810"/>
                    <a:pt x="6499709" y="1490663"/>
                    <a:pt x="5075721" y="0"/>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5" name="CustomShape 15"/>
            <p:cNvSpPr/>
            <p:nvPr/>
          </p:nvSpPr>
          <p:spPr>
            <a:xfrm>
              <a:off x="4849920" y="-232560"/>
              <a:ext cx="7335720" cy="7029000"/>
            </a:xfrm>
            <a:custGeom>
              <a:avLst/>
              <a:gdLst/>
              <a:ahLst/>
              <a:rect l="l" t="t" r="r" b="b"/>
              <a:pathLst>
                <a:path w="7342548" h="7733197">
                  <a:moveTo>
                    <a:pt x="0" y="7733197"/>
                  </a:moveTo>
                  <a:cubicBezTo>
                    <a:pt x="3090863" y="6671159"/>
                    <a:pt x="6244306" y="5546542"/>
                    <a:pt x="7090259" y="4257676"/>
                  </a:cubicBezTo>
                  <a:cubicBezTo>
                    <a:pt x="7936212" y="2968810"/>
                    <a:pt x="6499709" y="1490663"/>
                    <a:pt x="5075721" y="0"/>
                  </a:cubicBezTo>
                </a:path>
              </a:pathLst>
            </a:custGeom>
            <a:noFill/>
            <a:ln w="38160">
              <a:solidFill>
                <a:srgbClr val="98d3e0"/>
              </a:solidFill>
            </a:ln>
          </p:spPr>
          <p:style>
            <a:lnRef idx="2">
              <a:schemeClr val="accent1">
                <a:shade val="50000"/>
              </a:schemeClr>
            </a:lnRef>
            <a:fillRef idx="1">
              <a:schemeClr val="accent1"/>
            </a:fillRef>
            <a:effectRef idx="0">
              <a:schemeClr val="accent1"/>
            </a:effectRef>
            <a:fontRef idx="minor"/>
          </p:style>
        </p:sp>
      </p:grpSp>
      <p:sp>
        <p:nvSpPr>
          <p:cNvPr id="16" name="PlaceHolder 1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 name="PlaceHolder 1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CustomShape 1"/>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55" name="CustomShape 2"/>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D91D742-10FC-4384-A16C-CE6FCC66C29E}"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56" name="CustomShape 3"/>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57" name="CustomShape 4"/>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D80CB83-1313-4809-A5D7-FE60C8A3E0C7}"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58" name="CustomShape 5"/>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59" name="CustomShape 6"/>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A826A1C-27E0-4464-801D-8794BA9B6B96}"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60" name="Line 7"/>
          <p:cNvSpPr/>
          <p:nvPr/>
        </p:nvSpPr>
        <p:spPr>
          <a:xfrm>
            <a:off x="373680" y="1047240"/>
            <a:ext cx="618840" cy="360"/>
          </a:xfrm>
          <a:prstGeom prst="line">
            <a:avLst/>
          </a:prstGeom>
          <a:ln w="19080">
            <a:solidFill>
              <a:srgbClr val="39a7bf"/>
            </a:solidFill>
          </a:ln>
        </p:spPr>
        <p:style>
          <a:lnRef idx="1">
            <a:schemeClr val="accent1"/>
          </a:lnRef>
          <a:fillRef idx="0">
            <a:schemeClr val="accent1"/>
          </a:fillRef>
          <a:effectRef idx="0">
            <a:schemeClr val="accent1"/>
          </a:effectRef>
          <a:fontRef idx="minor"/>
        </p:style>
      </p:sp>
      <p:sp>
        <p:nvSpPr>
          <p:cNvPr id="61" name="Line 8"/>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62" name="Line 9"/>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63" name="PlaceHolder 10"/>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4"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2b32"/>
        </a:solidFill>
      </p:bgPr>
    </p:bg>
    <p:spTree>
      <p:nvGrpSpPr>
        <p:cNvPr id="1" name=""/>
        <p:cNvGrpSpPr/>
        <p:nvPr/>
      </p:nvGrpSpPr>
      <p:grpSpPr>
        <a:xfrm>
          <a:off x="0" y="0"/>
          <a:ext cx="0" cy="0"/>
          <a:chOff x="0" y="0"/>
          <a:chExt cx="0" cy="0"/>
        </a:xfrm>
      </p:grpSpPr>
      <p:sp>
        <p:nvSpPr>
          <p:cNvPr id="101" name="CustomShape 1"/>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02" name="CustomShape 2"/>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68E70794-F9B8-43FB-93E3-ACEDD884007A}"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103" name="CustomShape 3"/>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04" name="CustomShape 4"/>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E9460920-DFA4-4518-9BE4-E8755B5F75B3}"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105" name="CustomShape 5"/>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06" name="CustomShape 6"/>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FDACF814-4665-4A6A-9A3B-7A202B760571}"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pic>
        <p:nvPicPr>
          <p:cNvPr id="107" name="Picture 20" descr=""/>
          <p:cNvPicPr/>
          <p:nvPr/>
        </p:nvPicPr>
        <p:blipFill>
          <a:blip r:embed="rId2"/>
          <a:stretch/>
        </p:blipFill>
        <p:spPr>
          <a:xfrm>
            <a:off x="824760" y="1176480"/>
            <a:ext cx="4809240" cy="2105280"/>
          </a:xfrm>
          <a:prstGeom prst="rect">
            <a:avLst/>
          </a:prstGeom>
          <a:ln>
            <a:noFill/>
          </a:ln>
        </p:spPr>
      </p:pic>
      <p:grpSp>
        <p:nvGrpSpPr>
          <p:cNvPr id="108" name="Group 7"/>
          <p:cNvGrpSpPr/>
          <p:nvPr/>
        </p:nvGrpSpPr>
        <p:grpSpPr>
          <a:xfrm>
            <a:off x="-33120" y="-232560"/>
            <a:ext cx="12218760" cy="7292160"/>
            <a:chOff x="-33120" y="-232560"/>
            <a:chExt cx="12218760" cy="7292160"/>
          </a:xfrm>
        </p:grpSpPr>
        <p:grpSp>
          <p:nvGrpSpPr>
            <p:cNvPr id="109" name="Group 8"/>
            <p:cNvGrpSpPr/>
            <p:nvPr/>
          </p:nvGrpSpPr>
          <p:grpSpPr>
            <a:xfrm>
              <a:off x="-33120" y="451440"/>
              <a:ext cx="1493280" cy="6608160"/>
              <a:chOff x="-33120" y="451440"/>
              <a:chExt cx="1493280" cy="6608160"/>
            </a:xfrm>
          </p:grpSpPr>
          <p:sp>
            <p:nvSpPr>
              <p:cNvPr id="110" name="CustomShape 9"/>
              <p:cNvSpPr/>
              <p:nvPr/>
            </p:nvSpPr>
            <p:spPr>
              <a:xfrm>
                <a:off x="-33120" y="451440"/>
                <a:ext cx="1493280" cy="6345000"/>
              </a:xfrm>
              <a:custGeom>
                <a:avLst/>
                <a:gdLst/>
                <a:ahLst/>
                <a:rect l="l" t="t" r="r" b="b"/>
                <a:pathLst>
                  <a:path w="3945544" h="6351891">
                    <a:moveTo>
                      <a:pt x="0" y="0"/>
                    </a:moveTo>
                    <a:cubicBezTo>
                      <a:pt x="231422" y="71966"/>
                      <a:pt x="736661" y="317005"/>
                      <a:pt x="1318278" y="623381"/>
                    </a:cubicBezTo>
                    <a:cubicBezTo>
                      <a:pt x="1899895" y="929757"/>
                      <a:pt x="2779468" y="1536175"/>
                      <a:pt x="3217333" y="1993900"/>
                    </a:cubicBezTo>
                    <a:cubicBezTo>
                      <a:pt x="3655198" y="2451625"/>
                      <a:pt x="3938321" y="2787545"/>
                      <a:pt x="3945466" y="3369733"/>
                    </a:cubicBezTo>
                    <a:cubicBezTo>
                      <a:pt x="3952611" y="3951921"/>
                      <a:pt x="3474185" y="4527941"/>
                      <a:pt x="2853266" y="5024967"/>
                    </a:cubicBezTo>
                    <a:cubicBezTo>
                      <a:pt x="2232347" y="5521993"/>
                      <a:pt x="636232" y="6261190"/>
                      <a:pt x="219954" y="6351891"/>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11" name="CustomShape 10"/>
              <p:cNvSpPr/>
              <p:nvPr/>
            </p:nvSpPr>
            <p:spPr>
              <a:xfrm>
                <a:off x="-20520" y="1176480"/>
                <a:ext cx="1377720" cy="5883120"/>
              </a:xfrm>
              <a:custGeom>
                <a:avLst/>
                <a:gdLst/>
                <a:ahLst/>
                <a:rect l="l" t="t" r="r" b="b"/>
                <a:pathLst>
                  <a:path w="3641129" h="5889918">
                    <a:moveTo>
                      <a:pt x="0" y="0"/>
                    </a:moveTo>
                    <a:cubicBezTo>
                      <a:pt x="841727" y="493889"/>
                      <a:pt x="1793703" y="1132612"/>
                      <a:pt x="2398769" y="1795654"/>
                    </a:cubicBezTo>
                    <a:cubicBezTo>
                      <a:pt x="3003835" y="2458696"/>
                      <a:pt x="3738844" y="3231025"/>
                      <a:pt x="3630398" y="3978252"/>
                    </a:cubicBezTo>
                    <a:cubicBezTo>
                      <a:pt x="3521952" y="4725479"/>
                      <a:pt x="2970838" y="5641562"/>
                      <a:pt x="2798683" y="5889918"/>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grpSp>
        <p:grpSp>
          <p:nvGrpSpPr>
            <p:cNvPr id="112" name="Group 11"/>
            <p:cNvGrpSpPr/>
            <p:nvPr/>
          </p:nvGrpSpPr>
          <p:grpSpPr>
            <a:xfrm>
              <a:off x="3952080" y="5603760"/>
              <a:ext cx="7917840" cy="1339560"/>
              <a:chOff x="3952080" y="5603760"/>
              <a:chExt cx="7917840" cy="1339560"/>
            </a:xfrm>
          </p:grpSpPr>
          <p:sp>
            <p:nvSpPr>
              <p:cNvPr id="113" name="CustomShape 12"/>
              <p:cNvSpPr/>
              <p:nvPr/>
            </p:nvSpPr>
            <p:spPr>
              <a:xfrm>
                <a:off x="3952080" y="5603760"/>
                <a:ext cx="7917840" cy="1339560"/>
              </a:xfrm>
              <a:custGeom>
                <a:avLst/>
                <a:gdLst/>
                <a:ahLst/>
                <a:rect l="l" t="t" r="r" b="b"/>
                <a:pathLst>
                  <a:path w="7924800" h="1346479">
                    <a:moveTo>
                      <a:pt x="0" y="1253345"/>
                    </a:moveTo>
                    <a:cubicBezTo>
                      <a:pt x="918633" y="619051"/>
                      <a:pt x="1837267" y="-15243"/>
                      <a:pt x="3158067" y="279"/>
                    </a:cubicBezTo>
                    <a:cubicBezTo>
                      <a:pt x="4478867" y="15801"/>
                      <a:pt x="7157156" y="1143279"/>
                      <a:pt x="7924800" y="1346479"/>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14" name="CustomShape 13"/>
              <p:cNvSpPr/>
              <p:nvPr/>
            </p:nvSpPr>
            <p:spPr>
              <a:xfrm>
                <a:off x="5955480" y="6476040"/>
                <a:ext cx="3960360" cy="369000"/>
              </a:xfrm>
              <a:custGeom>
                <a:avLst/>
                <a:gdLst/>
                <a:ahLst/>
                <a:rect l="l" t="t" r="r" b="b"/>
                <a:pathLst>
                  <a:path w="3967312" h="375970">
                    <a:moveTo>
                      <a:pt x="0" y="364433"/>
                    </a:moveTo>
                    <a:cubicBezTo>
                      <a:pt x="560916" y="188750"/>
                      <a:pt x="1111244" y="-1908"/>
                      <a:pt x="1772463" y="15"/>
                    </a:cubicBezTo>
                    <a:cubicBezTo>
                      <a:pt x="2433682" y="1938"/>
                      <a:pt x="3560912" y="281426"/>
                      <a:pt x="3967312" y="375970"/>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grpSp>
        <p:sp>
          <p:nvSpPr>
            <p:cNvPr id="115" name="CustomShape 14"/>
            <p:cNvSpPr/>
            <p:nvPr/>
          </p:nvSpPr>
          <p:spPr>
            <a:xfrm>
              <a:off x="4849920" y="-232560"/>
              <a:ext cx="7335720" cy="7029000"/>
            </a:xfrm>
            <a:custGeom>
              <a:avLst/>
              <a:gdLst/>
              <a:ahLst/>
              <a:rect l="l" t="t" r="r" b="b"/>
              <a:pathLst>
                <a:path w="7342548" h="7733197">
                  <a:moveTo>
                    <a:pt x="0" y="7733197"/>
                  </a:moveTo>
                  <a:cubicBezTo>
                    <a:pt x="3090863" y="6671159"/>
                    <a:pt x="6244306" y="5546542"/>
                    <a:pt x="7090259" y="4257676"/>
                  </a:cubicBezTo>
                  <a:cubicBezTo>
                    <a:pt x="7936212" y="2968810"/>
                    <a:pt x="6499709" y="1490663"/>
                    <a:pt x="5075721" y="0"/>
                  </a:cubicBezTo>
                </a:path>
              </a:pathLst>
            </a:custGeom>
            <a:noFill/>
            <a:ln w="38160">
              <a:solidFill>
                <a:srgbClr val="39a7bf"/>
              </a:solidFill>
            </a:ln>
          </p:spPr>
          <p:style>
            <a:lnRef idx="2">
              <a:schemeClr val="accent1">
                <a:shade val="50000"/>
              </a:schemeClr>
            </a:lnRef>
            <a:fillRef idx="1">
              <a:schemeClr val="accent1"/>
            </a:fillRef>
            <a:effectRef idx="0">
              <a:schemeClr val="accent1"/>
            </a:effectRef>
            <a:fontRef idx="minor"/>
          </p:style>
        </p:sp>
        <p:sp>
          <p:nvSpPr>
            <p:cNvPr id="116" name="CustomShape 15"/>
            <p:cNvSpPr/>
            <p:nvPr/>
          </p:nvSpPr>
          <p:spPr>
            <a:xfrm>
              <a:off x="4849920" y="-232560"/>
              <a:ext cx="7335720" cy="7029000"/>
            </a:xfrm>
            <a:custGeom>
              <a:avLst/>
              <a:gdLst/>
              <a:ahLst/>
              <a:rect l="l" t="t" r="r" b="b"/>
              <a:pathLst>
                <a:path w="7342548" h="7733197">
                  <a:moveTo>
                    <a:pt x="0" y="7733197"/>
                  </a:moveTo>
                  <a:cubicBezTo>
                    <a:pt x="3090863" y="6671159"/>
                    <a:pt x="6244306" y="5546542"/>
                    <a:pt x="7090259" y="4257676"/>
                  </a:cubicBezTo>
                  <a:cubicBezTo>
                    <a:pt x="7936212" y="2968810"/>
                    <a:pt x="6499709" y="1490663"/>
                    <a:pt x="5075721" y="0"/>
                  </a:cubicBezTo>
                </a:path>
              </a:pathLst>
            </a:custGeom>
            <a:noFill/>
            <a:ln w="38160">
              <a:solidFill>
                <a:srgbClr val="98d3e0"/>
              </a:solidFill>
            </a:ln>
          </p:spPr>
          <p:style>
            <a:lnRef idx="2">
              <a:schemeClr val="accent1">
                <a:shade val="50000"/>
              </a:schemeClr>
            </a:lnRef>
            <a:fillRef idx="1">
              <a:schemeClr val="accent1"/>
            </a:fillRef>
            <a:effectRef idx="0">
              <a:schemeClr val="accent1"/>
            </a:effectRef>
            <a:fontRef idx="minor"/>
          </p:style>
        </p:sp>
      </p:grpSp>
      <p:sp>
        <p:nvSpPr>
          <p:cNvPr id="117" name="PlaceHolder 16"/>
          <p:cNvSpPr>
            <a:spLocks noGrp="1"/>
          </p:cNvSpPr>
          <p:nvPr>
            <p:ph type="title"/>
          </p:nvPr>
        </p:nvSpPr>
        <p:spPr>
          <a:xfrm>
            <a:off x="609480" y="273600"/>
            <a:ext cx="10971360" cy="114372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18" name="PlaceHolder 1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CustomShape 1"/>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56" name="CustomShape 2"/>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4ADD4B7A-66AA-4F9B-81C2-8EA719010854}"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157" name="CustomShape 3"/>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58" name="CustomShape 4"/>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7A30F057-7B44-4CE0-8DC4-E730A9152B92}"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159" name="CustomShape 5"/>
          <p:cNvSpPr/>
          <p:nvPr/>
        </p:nvSpPr>
        <p:spPr>
          <a:xfrm>
            <a:off x="0" y="6811200"/>
            <a:ext cx="11707560" cy="3996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160" name="CustomShape 6"/>
          <p:cNvSpPr/>
          <p:nvPr/>
        </p:nvSpPr>
        <p:spPr>
          <a:xfrm>
            <a:off x="11714040" y="6528240"/>
            <a:ext cx="46728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1969D6C7-520E-4236-A304-4C59EE0E2C15}"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161" name="Line 7"/>
          <p:cNvSpPr/>
          <p:nvPr/>
        </p:nvSpPr>
        <p:spPr>
          <a:xfrm>
            <a:off x="373680" y="1047240"/>
            <a:ext cx="618840" cy="360"/>
          </a:xfrm>
          <a:prstGeom prst="line">
            <a:avLst/>
          </a:prstGeom>
          <a:ln w="19080">
            <a:solidFill>
              <a:srgbClr val="39a7bf"/>
            </a:solidFill>
          </a:ln>
        </p:spPr>
        <p:style>
          <a:lnRef idx="1">
            <a:schemeClr val="accent1"/>
          </a:lnRef>
          <a:fillRef idx="0">
            <a:schemeClr val="accent1"/>
          </a:fillRef>
          <a:effectRef idx="0">
            <a:schemeClr val="accent1"/>
          </a:effectRef>
          <a:fontRef idx="minor"/>
        </p:style>
      </p:sp>
      <p:sp>
        <p:nvSpPr>
          <p:cNvPr id="162" name="Line 8"/>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163" name="Line 9"/>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164" name="PlaceHolder 10"/>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5"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360" y="6811200"/>
            <a:ext cx="11710080" cy="4248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203" name="CustomShape 2"/>
          <p:cNvSpPr/>
          <p:nvPr/>
        </p:nvSpPr>
        <p:spPr>
          <a:xfrm>
            <a:off x="11714040" y="6528240"/>
            <a:ext cx="46980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3C470EE8-5E1F-407F-B48D-874D7F31D668}"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204" name="CustomShape 3"/>
          <p:cNvSpPr/>
          <p:nvPr/>
        </p:nvSpPr>
        <p:spPr>
          <a:xfrm>
            <a:off x="360" y="6811200"/>
            <a:ext cx="11710080" cy="4248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205" name="CustomShape 4"/>
          <p:cNvSpPr/>
          <p:nvPr/>
        </p:nvSpPr>
        <p:spPr>
          <a:xfrm>
            <a:off x="11714040" y="6528240"/>
            <a:ext cx="46980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CC34578D-804C-41D1-8046-9F21CA0E1986}"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206" name="CustomShape 5"/>
          <p:cNvSpPr/>
          <p:nvPr/>
        </p:nvSpPr>
        <p:spPr>
          <a:xfrm>
            <a:off x="360" y="6811200"/>
            <a:ext cx="11710080" cy="42480"/>
          </a:xfrm>
          <a:prstGeom prst="rect">
            <a:avLst/>
          </a:prstGeom>
          <a:gradFill rotWithShape="0">
            <a:gsLst>
              <a:gs pos="0">
                <a:srgbClr val="39a7bf"/>
              </a:gs>
              <a:gs pos="100000">
                <a:srgbClr val="a1c85f"/>
              </a:gs>
            </a:gsLst>
            <a:lin ang="0"/>
          </a:gradFill>
          <a:ln>
            <a:noFill/>
          </a:ln>
        </p:spPr>
        <p:style>
          <a:lnRef idx="2">
            <a:schemeClr val="accent1">
              <a:shade val="50000"/>
            </a:schemeClr>
          </a:lnRef>
          <a:fillRef idx="1">
            <a:schemeClr val="accent1"/>
          </a:fillRef>
          <a:effectRef idx="0">
            <a:schemeClr val="accent1"/>
          </a:effectRef>
          <a:fontRef idx="minor"/>
        </p:style>
      </p:sp>
      <p:sp>
        <p:nvSpPr>
          <p:cNvPr id="207" name="CustomShape 6"/>
          <p:cNvSpPr/>
          <p:nvPr/>
        </p:nvSpPr>
        <p:spPr>
          <a:xfrm>
            <a:off x="11714040" y="6528240"/>
            <a:ext cx="469800" cy="33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fld id="{0A08DE0E-9A77-4CED-8E33-6C27A1C93255}" type="slidenum">
              <a:rPr b="0" lang="en-US" sz="1600" spc="-1" strike="noStrike">
                <a:solidFill>
                  <a:srgbClr val="39a7bf"/>
                </a:solidFill>
                <a:latin typeface="Open Sans Light"/>
                <a:ea typeface="Open Sans Light"/>
              </a:rPr>
              <a:t>&lt;number&gt;</a:t>
            </a:fld>
            <a:endParaRPr b="0" lang="en-US" sz="1600" spc="-1" strike="noStrike">
              <a:latin typeface="Arial"/>
            </a:endParaRPr>
          </a:p>
        </p:txBody>
      </p:sp>
      <p:sp>
        <p:nvSpPr>
          <p:cNvPr id="208" name="Line 7"/>
          <p:cNvSpPr/>
          <p:nvPr/>
        </p:nvSpPr>
        <p:spPr>
          <a:xfrm>
            <a:off x="373680" y="1047240"/>
            <a:ext cx="618840" cy="360"/>
          </a:xfrm>
          <a:prstGeom prst="line">
            <a:avLst/>
          </a:prstGeom>
          <a:ln w="19080">
            <a:solidFill>
              <a:srgbClr val="39a7bf"/>
            </a:solidFill>
          </a:ln>
        </p:spPr>
        <p:style>
          <a:lnRef idx="1">
            <a:schemeClr val="accent1"/>
          </a:lnRef>
          <a:fillRef idx="0">
            <a:schemeClr val="accent1"/>
          </a:fillRef>
          <a:effectRef idx="0">
            <a:schemeClr val="accent1"/>
          </a:effectRef>
          <a:fontRef idx="minor"/>
        </p:style>
      </p:sp>
      <p:sp>
        <p:nvSpPr>
          <p:cNvPr id="209" name="Line 8"/>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210" name="Line 9"/>
          <p:cNvSpPr/>
          <p:nvPr/>
        </p:nvSpPr>
        <p:spPr>
          <a:xfrm>
            <a:off x="373680" y="1047240"/>
            <a:ext cx="618840" cy="360"/>
          </a:xfrm>
          <a:prstGeom prst="line">
            <a:avLst/>
          </a:prstGeom>
          <a:ln w="25560">
            <a:solidFill>
              <a:srgbClr val="39a7bf"/>
            </a:solidFill>
          </a:ln>
        </p:spPr>
        <p:style>
          <a:lnRef idx="1">
            <a:schemeClr val="accent1"/>
          </a:lnRef>
          <a:fillRef idx="0">
            <a:schemeClr val="accent1"/>
          </a:fillRef>
          <a:effectRef idx="0">
            <a:schemeClr val="accent1"/>
          </a:effectRef>
          <a:fontRef idx="minor"/>
        </p:style>
      </p:sp>
      <p:sp>
        <p:nvSpPr>
          <p:cNvPr id="211" name="PlaceHolder 10"/>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2"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hyperlink" Target="https://www.biorxiv.org/content/10.1101/2022.11.18.517004v3"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s://arxiv.org/abs/2302.12173" TargetMode="External"/><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hyperlink" Target="https://arxiv.org/abs/2303.08774" TargetMode="External"/><Relationship Id="rId4" Type="http://schemas.openxmlformats.org/officeDocument/2006/relationships/image" Target="../media/image26.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hyperlink" Target="https://www.federalregister.gov/documents/2023/03/16/2023-05321/copyright-registration-guidance-works-containing-material-generated-by-artificial-intelligence" TargetMode="External"/><Relationship Id="rId4" Type="http://schemas.openxmlformats.org/officeDocument/2006/relationships/image" Target="../media/image29.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hyperlink" Target="https://www.npr.org/2022/01/26/1075509175/justice-department-algorithm-first-step-act" TargetMode="Externa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venturebeat.com/business/government-audit-of-ai-with-ties-to-white-supremacy-finds-no-ai/" TargetMode="Externa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s://www.vice.com/en/article/5d3dw5/the-least-safe-day-rollout-of-gun-detecting-ai-scanners-in-schools-has-been-a-cluster-emails-show" TargetMode="Externa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hyperlink" Target="https://vanderbilthustler.com/2023/02/17/peabody-edi-office-responds-to-msu-shooting-with-email-written-using-chatgpt/" TargetMode="External"/><Relationship Id="rId3" Type="http://schemas.openxmlformats.org/officeDocument/2006/relationships/hyperlink" Target="https://www.vice.com/en/article/5d9m3a/horribly-unethical-startup-experimented-on-suicidal-teens-on-facebook-tumblr-with-chatbot" TargetMode="External"/><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https://www.kaggle.com/code/cdeotte/how-to-choose-cnn-architecture-mnist/notebook" TargetMode="External"/><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en.wikipedia.org/wiki/Generative_pre-trained_transformer" TargetMode="External"/><Relationship Id="rId3" Type="http://schemas.openxmlformats.org/officeDocument/2006/relationships/image" Target="../media/image57.pn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arxiv.org/abs/2112.10752" TargetMode="External"/><Relationship Id="rId3" Type="http://schemas.openxmlformats.org/officeDocument/2006/relationships/image" Target="../media/image59.png"/><Relationship Id="rId4" Type="http://schemas.openxmlformats.org/officeDocument/2006/relationships/slideLayout" Target="../slideLayouts/slideLayout13.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hyperlink" Target="https://www.3blue1brown.com/lessons/backpropagation" TargetMode="External"/><Relationship Id="rId3" Type="http://schemas.openxmlformats.org/officeDocument/2006/relationships/image" Target="../media/image75.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hyperlink" Target="https://www.3blue1brown.com/lessons/backpropagation" TargetMode="External"/><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hyperlink" Target="https://www.3blue1brown.com/lessons/backpropagation" TargetMode="External"/><Relationship Id="rId3" Type="http://schemas.openxmlformats.org/officeDocument/2006/relationships/image" Target="../media/image79.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hyperlink" Target="https://xkcd.com/1838/" TargetMode="Externa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hyperlink" Target="https://time.com/6247678/openai-chatgpt-kenya-workers/" TargetMode="External"/><Relationship Id="rId4"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hyperlink" Target="https://arstechnica.com/gadgets/2023/02/chatgpt-style-search-represents-a-10x-cost-increase-for-google-microsoft/" TargetMode="External"/><Relationship Id="rId5" Type="http://schemas.openxmlformats.org/officeDocument/2006/relationships/image" Target="../media/image98.png"/><Relationship Id="rId6" Type="http://schemas.openxmlformats.org/officeDocument/2006/relationships/hyperlink" Target="https://arxiv.org/abs/2007.05558" TargetMode="External"/><Relationship Id="rId7" Type="http://schemas.openxmlformats.org/officeDocument/2006/relationships/image" Target="../media/image99.png"/><Relationship Id="rId8" Type="http://schemas.openxmlformats.org/officeDocument/2006/relationships/hyperlink" Target="https://openai.com/research/ai-and-compute" TargetMode="External"/><Relationship Id="rId9"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hyperlink" Target="https://www.washingtonpost.com/technology/2022/06/11/google-ai-lamda-blake-lemoine/" TargetMode="External"/><Relationship Id="rId4"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hyperlink" Target="https://www.tensorflow.org/lite/examples/style_transfer/overview" TargetMode="External"/><Relationship Id="rId4"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hyperlink" Target="https://www.nature.com/articles/s41467-019-08987-4" TargetMode="External"/><Relationship Id="rId4"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hyperlink" Target="https://blog.roboflow.com/self-driving-car-dataset-missing-pedestrians/" TargetMode="External"/><Relationship Id="rId4" Type="http://schemas.openxmlformats.org/officeDocument/2006/relationships/image" Target="../media/image106.png"/><Relationship Id="rId5"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hyperlink" Target="https://openaccess.thecvf.com/content_ECCV_2018/papers/Lisa_Anne_Hendricks_Women_also_Snowboard_ECCV_2018_paper.pdf" TargetMode="External"/><Relationship Id="rId4" Type="http://schemas.openxmlformats.org/officeDocument/2006/relationships/slideLayout" Target="../slideLayouts/slideLayout49.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hyperlink" Target="https://www.nature.com/articles/s42256-021-00338-7" TargetMode="External"/><Relationship Id="rId4" Type="http://schemas.openxmlformats.org/officeDocument/2006/relationships/image" Target="../media/image111.png"/><Relationship Id="rId5" Type="http://schemas.openxmlformats.org/officeDocument/2006/relationships/hyperlink" Target="https://www.nature.com/articles/s42256-021-00307-0" TargetMode="External"/><Relationship Id="rId6" Type="http://schemas.openxmlformats.org/officeDocument/2006/relationships/slideLayout" Target="../slideLayouts/slideLayout49.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hyperlink" Target="https://codewords.recurse.com/issues/five/why-do-neural-networks-think-a-panda-is-a-vulture" TargetMode="External"/><Relationship Id="rId6" Type="http://schemas.openxmlformats.org/officeDocument/2006/relationships/slideLayout" Target="../slideLayouts/slideLayout49.xml"/>
</Relationships>
</file>

<file path=ppt/slides/_rels/slide5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hyperlink" Target="https://captum.ai/tutorials/Resnet_TorchVision_Interpret" TargetMode="External"/><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hyperlink" Target="https://captum.ai/tutorials/IMDB_TorchText_Interpret" TargetMode="External"/><Relationship Id="rId3" Type="http://schemas.openxmlformats.org/officeDocument/2006/relationships/image" Target="../media/image121.png"/><Relationship Id="rId4"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hyperlink" Target="https://arxiv.org/abs/2009.07896" TargetMode="External"/><Relationship Id="rId4"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www.theverge.com/2023/1/17/23558516/ai-art-copyright-stable-diffusion-getty-images-lawsuit"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hyperlink" Target="https://www.alignmentforum.org/posts/aPeJE8bSo6rAFoLqg/solidgoldmagikarp-plus-prompt-generation" TargetMode="External"/><Relationship Id="rId4" Type="http://schemas.openxmlformats.org/officeDocument/2006/relationships/image" Target="../media/image126.png"/><Relationship Id="rId5"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6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hyperlink" Target="https://www.nytimes.com/2023/02/16/technology/bing-chatbot-microsoft-chatgpt.html" TargetMode="External"/><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hyperlink" Target="https://www.nytimes.com/2023/03/08/opinion/noam-chomsky-chatgpt-ai.html" TargetMode="External"/><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arstechnica.com/gadgets/2023/03/samsung-says-it-adds-fake-detail-to-moon-photos-via-reference-photos/" TargetMode="External"/><Relationship Id="rId3" Type="http://schemas.openxmlformats.org/officeDocument/2006/relationships/image" Target="../media/image18.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1591920" y="2736000"/>
            <a:ext cx="972000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Explaining Neural Networks</a:t>
            </a:r>
            <a:endParaRPr b="0" lang="en-US" sz="4000" spc="-1" strike="noStrike">
              <a:latin typeface="Arial"/>
            </a:endParaRPr>
          </a:p>
        </p:txBody>
      </p:sp>
      <p:sp>
        <p:nvSpPr>
          <p:cNvPr id="256" name="CustomShape 2"/>
          <p:cNvSpPr/>
          <p:nvPr/>
        </p:nvSpPr>
        <p:spPr>
          <a:xfrm>
            <a:off x="1656720" y="4129200"/>
            <a:ext cx="7943760" cy="35064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0" lang="en-US" sz="1600" spc="-1" strike="noStrike">
                <a:solidFill>
                  <a:srgbClr val="ffffff"/>
                </a:solidFill>
                <a:latin typeface="Open Sans Semibold"/>
                <a:ea typeface="Open Sans Semibold"/>
              </a:rPr>
              <a:t>James Gerity (on behalf of the Neurala DAIC)</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300" name="" descr=""/>
          <p:cNvPicPr/>
          <p:nvPr/>
        </p:nvPicPr>
        <p:blipFill>
          <a:blip r:embed="rId1"/>
          <a:stretch/>
        </p:blipFill>
        <p:spPr>
          <a:xfrm>
            <a:off x="2778480" y="1257480"/>
            <a:ext cx="6574320" cy="4326840"/>
          </a:xfrm>
          <a:prstGeom prst="rect">
            <a:avLst/>
          </a:prstGeom>
          <a:ln>
            <a:noFill/>
          </a:ln>
        </p:spPr>
      </p:pic>
      <p:grpSp>
        <p:nvGrpSpPr>
          <p:cNvPr id="301" name="Group 2"/>
          <p:cNvGrpSpPr/>
          <p:nvPr/>
        </p:nvGrpSpPr>
        <p:grpSpPr>
          <a:xfrm>
            <a:off x="4368960" y="5745960"/>
            <a:ext cx="3290040" cy="488160"/>
            <a:chOff x="4368960" y="5745960"/>
            <a:chExt cx="3290040" cy="488160"/>
          </a:xfrm>
        </p:grpSpPr>
        <p:pic>
          <p:nvPicPr>
            <p:cNvPr id="302" name="" descr=""/>
            <p:cNvPicPr/>
            <p:nvPr/>
          </p:nvPicPr>
          <p:blipFill>
            <a:blip r:embed="rId2"/>
            <a:stretch/>
          </p:blipFill>
          <p:spPr>
            <a:xfrm>
              <a:off x="4368960" y="5778720"/>
              <a:ext cx="412920" cy="427320"/>
            </a:xfrm>
            <a:prstGeom prst="rect">
              <a:avLst/>
            </a:prstGeom>
            <a:ln>
              <a:noFill/>
            </a:ln>
          </p:spPr>
        </p:pic>
        <p:sp>
          <p:nvSpPr>
            <p:cNvPr id="303" name="CustomShape 3"/>
            <p:cNvSpPr/>
            <p:nvPr/>
          </p:nvSpPr>
          <p:spPr>
            <a:xfrm>
              <a:off x="4908600" y="5745960"/>
              <a:ext cx="275040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https://www.biorxiv.org/content/10.1101/2022.11.18.517004v3</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305" name="" descr=""/>
          <p:cNvPicPr/>
          <p:nvPr/>
        </p:nvPicPr>
        <p:blipFill>
          <a:blip r:embed="rId1"/>
          <a:stretch/>
        </p:blipFill>
        <p:spPr>
          <a:xfrm>
            <a:off x="599040" y="2219400"/>
            <a:ext cx="6639840" cy="2659680"/>
          </a:xfrm>
          <a:prstGeom prst="rect">
            <a:avLst/>
          </a:prstGeom>
          <a:ln>
            <a:noFill/>
          </a:ln>
        </p:spPr>
      </p:pic>
      <p:pic>
        <p:nvPicPr>
          <p:cNvPr id="306" name="" descr=""/>
          <p:cNvPicPr/>
          <p:nvPr/>
        </p:nvPicPr>
        <p:blipFill>
          <a:blip r:embed="rId2"/>
          <a:stretch/>
        </p:blipFill>
        <p:spPr>
          <a:xfrm>
            <a:off x="7397280" y="1828800"/>
            <a:ext cx="3588840" cy="3512520"/>
          </a:xfrm>
          <a:prstGeom prst="rect">
            <a:avLst/>
          </a:prstGeom>
          <a:ln>
            <a:noFill/>
          </a:ln>
        </p:spPr>
      </p:pic>
      <p:grpSp>
        <p:nvGrpSpPr>
          <p:cNvPr id="307" name="Group 2"/>
          <p:cNvGrpSpPr/>
          <p:nvPr/>
        </p:nvGrpSpPr>
        <p:grpSpPr>
          <a:xfrm>
            <a:off x="4532400" y="5598000"/>
            <a:ext cx="3696480" cy="363960"/>
            <a:chOff x="4532400" y="5598000"/>
            <a:chExt cx="3696480" cy="363960"/>
          </a:xfrm>
        </p:grpSpPr>
        <p:pic>
          <p:nvPicPr>
            <p:cNvPr id="308" name="" descr=""/>
            <p:cNvPicPr/>
            <p:nvPr/>
          </p:nvPicPr>
          <p:blipFill>
            <a:blip r:embed="rId3"/>
            <a:stretch/>
          </p:blipFill>
          <p:spPr>
            <a:xfrm>
              <a:off x="4532400" y="5598000"/>
              <a:ext cx="351720" cy="363960"/>
            </a:xfrm>
            <a:prstGeom prst="rect">
              <a:avLst/>
            </a:prstGeom>
            <a:ln>
              <a:noFill/>
            </a:ln>
          </p:spPr>
        </p:pic>
        <p:sp>
          <p:nvSpPr>
            <p:cNvPr id="309" name="CustomShape 3"/>
            <p:cNvSpPr/>
            <p:nvPr/>
          </p:nvSpPr>
          <p:spPr>
            <a:xfrm>
              <a:off x="4806720" y="5617080"/>
              <a:ext cx="34221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4"/>
                </a:rPr>
                <a:t>https://arxiv.org/abs/2302.12173</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311" name="" descr=""/>
          <p:cNvPicPr/>
          <p:nvPr/>
        </p:nvPicPr>
        <p:blipFill>
          <a:blip r:embed="rId1"/>
          <a:stretch/>
        </p:blipFill>
        <p:spPr>
          <a:xfrm>
            <a:off x="1275480" y="1539720"/>
            <a:ext cx="5341320" cy="3779640"/>
          </a:xfrm>
          <a:prstGeom prst="rect">
            <a:avLst/>
          </a:prstGeom>
          <a:ln>
            <a:noFill/>
          </a:ln>
        </p:spPr>
      </p:pic>
      <p:pic>
        <p:nvPicPr>
          <p:cNvPr id="312" name="" descr=""/>
          <p:cNvPicPr/>
          <p:nvPr/>
        </p:nvPicPr>
        <p:blipFill>
          <a:blip r:embed="rId2"/>
          <a:stretch/>
        </p:blipFill>
        <p:spPr>
          <a:xfrm>
            <a:off x="6510240" y="1448280"/>
            <a:ext cx="4204800" cy="4303440"/>
          </a:xfrm>
          <a:prstGeom prst="rect">
            <a:avLst/>
          </a:prstGeom>
          <a:ln>
            <a:noFill/>
          </a:ln>
        </p:spPr>
      </p:pic>
      <p:grpSp>
        <p:nvGrpSpPr>
          <p:cNvPr id="313" name="Group 2"/>
          <p:cNvGrpSpPr/>
          <p:nvPr/>
        </p:nvGrpSpPr>
        <p:grpSpPr>
          <a:xfrm>
            <a:off x="4353120" y="5985360"/>
            <a:ext cx="3107160" cy="344880"/>
            <a:chOff x="4353120" y="5985360"/>
            <a:chExt cx="3107160" cy="344880"/>
          </a:xfrm>
        </p:grpSpPr>
        <p:sp>
          <p:nvSpPr>
            <p:cNvPr id="314" name="CustomShape 3"/>
            <p:cNvSpPr/>
            <p:nvPr/>
          </p:nvSpPr>
          <p:spPr>
            <a:xfrm>
              <a:off x="4583880" y="5985360"/>
              <a:ext cx="28764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https://arxiv.org/abs/2303.08774</a:t>
              </a:r>
              <a:r>
                <a:rPr b="0" lang="en-US" sz="1400" spc="-1" strike="noStrike">
                  <a:solidFill>
                    <a:srgbClr val="000000"/>
                  </a:solidFill>
                  <a:latin typeface="Arial"/>
                  <a:ea typeface="DejaVu Sans"/>
                </a:rPr>
                <a:t> </a:t>
              </a:r>
              <a:endParaRPr b="0" lang="en-US" sz="1400" spc="-1" strike="noStrike">
                <a:latin typeface="Arial"/>
              </a:endParaRPr>
            </a:p>
          </p:txBody>
        </p:sp>
        <p:pic>
          <p:nvPicPr>
            <p:cNvPr id="315" name="" descr=""/>
            <p:cNvPicPr/>
            <p:nvPr/>
          </p:nvPicPr>
          <p:blipFill>
            <a:blip r:embed="rId4"/>
            <a:stretch/>
          </p:blipFill>
          <p:spPr>
            <a:xfrm>
              <a:off x="4353120" y="5985360"/>
              <a:ext cx="270000" cy="335880"/>
            </a:xfrm>
            <a:prstGeom prst="rect">
              <a:avLst/>
            </a:prstGeom>
            <a:ln>
              <a:noFill/>
            </a:ln>
          </p:spPr>
        </p:pic>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317" name="" descr=""/>
          <p:cNvPicPr/>
          <p:nvPr/>
        </p:nvPicPr>
        <p:blipFill>
          <a:blip r:embed="rId1"/>
          <a:stretch/>
        </p:blipFill>
        <p:spPr>
          <a:xfrm>
            <a:off x="2659320" y="1150200"/>
            <a:ext cx="7325640" cy="2610720"/>
          </a:xfrm>
          <a:prstGeom prst="rect">
            <a:avLst/>
          </a:prstGeom>
          <a:ln>
            <a:noFill/>
          </a:ln>
        </p:spPr>
      </p:pic>
      <p:grpSp>
        <p:nvGrpSpPr>
          <p:cNvPr id="318" name="Group 2"/>
          <p:cNvGrpSpPr/>
          <p:nvPr/>
        </p:nvGrpSpPr>
        <p:grpSpPr>
          <a:xfrm>
            <a:off x="2723400" y="5809320"/>
            <a:ext cx="7166520" cy="600840"/>
            <a:chOff x="2723400" y="5809320"/>
            <a:chExt cx="7166520" cy="600840"/>
          </a:xfrm>
        </p:grpSpPr>
        <p:pic>
          <p:nvPicPr>
            <p:cNvPr id="319" name="" descr=""/>
            <p:cNvPicPr/>
            <p:nvPr/>
          </p:nvPicPr>
          <p:blipFill>
            <a:blip r:embed="rId2"/>
            <a:stretch/>
          </p:blipFill>
          <p:spPr>
            <a:xfrm>
              <a:off x="2723400" y="5863320"/>
              <a:ext cx="412920" cy="427320"/>
            </a:xfrm>
            <a:prstGeom prst="rect">
              <a:avLst/>
            </a:prstGeom>
            <a:ln>
              <a:noFill/>
            </a:ln>
          </p:spPr>
        </p:pic>
        <p:sp>
          <p:nvSpPr>
            <p:cNvPr id="320" name="CustomShape 3"/>
            <p:cNvSpPr/>
            <p:nvPr/>
          </p:nvSpPr>
          <p:spPr>
            <a:xfrm>
              <a:off x="3138120" y="5809320"/>
              <a:ext cx="6751800" cy="60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https://www.federalregister.gov/documents/2023/03/16/2023-05321/copyright-registration-guidance-works-containing-material-generated-by-artificial-intelligence</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321" name="" descr=""/>
          <p:cNvPicPr/>
          <p:nvPr/>
        </p:nvPicPr>
        <p:blipFill>
          <a:blip r:embed="rId4"/>
          <a:stretch/>
        </p:blipFill>
        <p:spPr>
          <a:xfrm>
            <a:off x="3430800" y="3845520"/>
            <a:ext cx="5627160" cy="1341000"/>
          </a:xfrm>
          <a:prstGeom prst="rect">
            <a:avLst/>
          </a:prstGeom>
          <a:ln>
            <a:noFill/>
          </a:ln>
        </p:spPr>
      </p:pic>
      <p:sp>
        <p:nvSpPr>
          <p:cNvPr id="322" name="Line 4"/>
          <p:cNvSpPr/>
          <p:nvPr/>
        </p:nvSpPr>
        <p:spPr>
          <a:xfrm>
            <a:off x="3541680" y="4147200"/>
            <a:ext cx="5197680" cy="360"/>
          </a:xfrm>
          <a:prstGeom prst="line">
            <a:avLst/>
          </a:prstGeom>
          <a:ln w="36720">
            <a:noFill/>
          </a:ln>
        </p:spPr>
        <p:style>
          <a:lnRef idx="0"/>
          <a:fillRef idx="0"/>
          <a:effectRef idx="0"/>
          <a:fontRef idx="minor"/>
        </p:style>
      </p:sp>
      <p:sp>
        <p:nvSpPr>
          <p:cNvPr id="323" name="Line 5"/>
          <p:cNvSpPr/>
          <p:nvPr/>
        </p:nvSpPr>
        <p:spPr>
          <a:xfrm>
            <a:off x="3541680" y="4399200"/>
            <a:ext cx="4127400" cy="360"/>
          </a:xfrm>
          <a:prstGeom prst="line">
            <a:avLst/>
          </a:prstGeom>
          <a:ln w="36720">
            <a:noFill/>
          </a:ln>
        </p:spPr>
        <p:style>
          <a:lnRef idx="0"/>
          <a:fillRef idx="0"/>
          <a:effectRef idx="0"/>
          <a:fontRef idx="minor"/>
        </p:style>
      </p:sp>
      <p:sp>
        <p:nvSpPr>
          <p:cNvPr id="324" name="CustomShape 6"/>
          <p:cNvSpPr/>
          <p:nvPr/>
        </p:nvSpPr>
        <p:spPr>
          <a:xfrm>
            <a:off x="3466800" y="3845520"/>
            <a:ext cx="5434560" cy="267120"/>
          </a:xfrm>
          <a:prstGeom prst="rect">
            <a:avLst/>
          </a:prstGeom>
          <a:solidFill>
            <a:srgbClr val="ffff00">
              <a:alpha val="30000"/>
            </a:srgbClr>
          </a:solidFill>
          <a:ln>
            <a:noFill/>
          </a:ln>
        </p:spPr>
        <p:style>
          <a:lnRef idx="0"/>
          <a:fillRef idx="0"/>
          <a:effectRef idx="0"/>
          <a:fontRef idx="minor"/>
        </p:style>
      </p:sp>
      <p:sp>
        <p:nvSpPr>
          <p:cNvPr id="325" name="CustomShape 7"/>
          <p:cNvSpPr/>
          <p:nvPr/>
        </p:nvSpPr>
        <p:spPr>
          <a:xfrm>
            <a:off x="3466800" y="4133520"/>
            <a:ext cx="4236480" cy="267120"/>
          </a:xfrm>
          <a:prstGeom prst="rect">
            <a:avLst/>
          </a:prstGeom>
          <a:solidFill>
            <a:srgbClr val="ffff00">
              <a:alpha val="30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327" name="Group 2"/>
          <p:cNvGrpSpPr/>
          <p:nvPr/>
        </p:nvGrpSpPr>
        <p:grpSpPr>
          <a:xfrm>
            <a:off x="3944160" y="5610960"/>
            <a:ext cx="4714560" cy="887760"/>
            <a:chOff x="3944160" y="5610960"/>
            <a:chExt cx="4714560" cy="887760"/>
          </a:xfrm>
        </p:grpSpPr>
        <p:pic>
          <p:nvPicPr>
            <p:cNvPr id="328" name="" descr=""/>
            <p:cNvPicPr/>
            <p:nvPr/>
          </p:nvPicPr>
          <p:blipFill>
            <a:blip r:embed="rId1"/>
            <a:stretch/>
          </p:blipFill>
          <p:spPr>
            <a:xfrm>
              <a:off x="3944160" y="5646960"/>
              <a:ext cx="461880" cy="427320"/>
            </a:xfrm>
            <a:prstGeom prst="rect">
              <a:avLst/>
            </a:prstGeom>
            <a:ln>
              <a:noFill/>
            </a:ln>
          </p:spPr>
        </p:pic>
        <p:sp>
          <p:nvSpPr>
            <p:cNvPr id="329" name="CustomShape 3"/>
            <p:cNvSpPr/>
            <p:nvPr/>
          </p:nvSpPr>
          <p:spPr>
            <a:xfrm>
              <a:off x="4371840" y="5610960"/>
              <a:ext cx="4286880" cy="88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https://www.npr.org/2022/01/26/1075509175/justice-department-algorithm-first-step-act</a:t>
              </a:r>
              <a:r>
                <a:rPr b="0" lang="en-US" sz="1400" spc="-1" strike="noStrike">
                  <a:solidFill>
                    <a:srgbClr val="000000"/>
                  </a:solidFill>
                  <a:latin typeface="Arial"/>
                  <a:ea typeface="DejaVu Sans"/>
                </a:rPr>
                <a:t> </a:t>
              </a:r>
              <a:endParaRPr b="0" lang="en-US" sz="1400" spc="-1" strike="noStrike">
                <a:latin typeface="Arial"/>
              </a:endParaRPr>
            </a:p>
          </p:txBody>
        </p:sp>
      </p:grpSp>
      <p:grpSp>
        <p:nvGrpSpPr>
          <p:cNvPr id="330" name="Group 4"/>
          <p:cNvGrpSpPr/>
          <p:nvPr/>
        </p:nvGrpSpPr>
        <p:grpSpPr>
          <a:xfrm>
            <a:off x="2634480" y="1512000"/>
            <a:ext cx="7854120" cy="3742920"/>
            <a:chOff x="2634480" y="1512000"/>
            <a:chExt cx="7854120" cy="3742920"/>
          </a:xfrm>
        </p:grpSpPr>
        <p:pic>
          <p:nvPicPr>
            <p:cNvPr id="331" name="" descr=""/>
            <p:cNvPicPr/>
            <p:nvPr/>
          </p:nvPicPr>
          <p:blipFill>
            <a:blip r:embed="rId3"/>
            <a:stretch/>
          </p:blipFill>
          <p:spPr>
            <a:xfrm>
              <a:off x="2634480" y="1512000"/>
              <a:ext cx="5255640" cy="2493360"/>
            </a:xfrm>
            <a:prstGeom prst="rect">
              <a:avLst/>
            </a:prstGeom>
            <a:ln>
              <a:noFill/>
            </a:ln>
          </p:spPr>
        </p:pic>
        <p:pic>
          <p:nvPicPr>
            <p:cNvPr id="332" name="" descr=""/>
            <p:cNvPicPr/>
            <p:nvPr/>
          </p:nvPicPr>
          <p:blipFill>
            <a:blip r:embed="rId4"/>
            <a:stretch/>
          </p:blipFill>
          <p:spPr>
            <a:xfrm>
              <a:off x="4985280" y="2913840"/>
              <a:ext cx="5503320" cy="2341080"/>
            </a:xfrm>
            <a:prstGeom prst="rect">
              <a:avLst/>
            </a:prstGeom>
            <a:ln>
              <a:noFill/>
            </a:ln>
          </p:spPr>
        </p:pic>
        <p:sp>
          <p:nvSpPr>
            <p:cNvPr id="333" name="Line 5"/>
            <p:cNvSpPr/>
            <p:nvPr/>
          </p:nvSpPr>
          <p:spPr>
            <a:xfrm>
              <a:off x="5416920" y="4235400"/>
              <a:ext cx="3417120" cy="360"/>
            </a:xfrm>
            <a:prstGeom prst="line">
              <a:avLst/>
            </a:prstGeom>
            <a:ln w="36720">
              <a:noFill/>
            </a:ln>
          </p:spPr>
          <p:style>
            <a:lnRef idx="0"/>
            <a:fillRef idx="0"/>
            <a:effectRef idx="0"/>
            <a:fontRef idx="minor"/>
          </p:style>
        </p:sp>
      </p:grpSp>
      <p:sp>
        <p:nvSpPr>
          <p:cNvPr id="334" name="CustomShape 6"/>
          <p:cNvSpPr/>
          <p:nvPr/>
        </p:nvSpPr>
        <p:spPr>
          <a:xfrm>
            <a:off x="5057640" y="4830480"/>
            <a:ext cx="4494960" cy="267120"/>
          </a:xfrm>
          <a:prstGeom prst="rect">
            <a:avLst/>
          </a:prstGeom>
          <a:solidFill>
            <a:srgbClr val="ffff00">
              <a:alpha val="30000"/>
            </a:srgbClr>
          </a:solidFill>
          <a:ln>
            <a:noFill/>
          </a:ln>
        </p:spPr>
        <p:style>
          <a:lnRef idx="0"/>
          <a:fillRef idx="0"/>
          <a:effectRef idx="0"/>
          <a:fontRef idx="minor"/>
        </p:style>
      </p:sp>
      <p:sp>
        <p:nvSpPr>
          <p:cNvPr id="335" name="CustomShape 7"/>
          <p:cNvSpPr/>
          <p:nvPr/>
        </p:nvSpPr>
        <p:spPr>
          <a:xfrm>
            <a:off x="5361480" y="4002840"/>
            <a:ext cx="3507120" cy="267120"/>
          </a:xfrm>
          <a:prstGeom prst="rect">
            <a:avLst/>
          </a:prstGeom>
          <a:solidFill>
            <a:srgbClr val="ffff00">
              <a:alpha val="30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337" name="Group 2"/>
          <p:cNvGrpSpPr/>
          <p:nvPr/>
        </p:nvGrpSpPr>
        <p:grpSpPr>
          <a:xfrm>
            <a:off x="4277880" y="5326200"/>
            <a:ext cx="4852800" cy="687960"/>
            <a:chOff x="4277880" y="5326200"/>
            <a:chExt cx="4852800" cy="687960"/>
          </a:xfrm>
        </p:grpSpPr>
        <p:pic>
          <p:nvPicPr>
            <p:cNvPr id="338" name="" descr=""/>
            <p:cNvPicPr/>
            <p:nvPr/>
          </p:nvPicPr>
          <p:blipFill>
            <a:blip r:embed="rId1"/>
            <a:stretch/>
          </p:blipFill>
          <p:spPr>
            <a:xfrm>
              <a:off x="4277880" y="5358960"/>
              <a:ext cx="412920" cy="427320"/>
            </a:xfrm>
            <a:prstGeom prst="rect">
              <a:avLst/>
            </a:prstGeom>
            <a:ln>
              <a:noFill/>
            </a:ln>
          </p:spPr>
        </p:pic>
        <p:sp>
          <p:nvSpPr>
            <p:cNvPr id="339" name="CustomShape 3"/>
            <p:cNvSpPr/>
            <p:nvPr/>
          </p:nvSpPr>
          <p:spPr>
            <a:xfrm>
              <a:off x="4784040" y="5326200"/>
              <a:ext cx="434664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https://venturebeat.com/business/government-audit-of-ai-with-ties-to-white-supremacy-finds-no-ai/</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340" name="" descr=""/>
          <p:cNvPicPr/>
          <p:nvPr/>
        </p:nvPicPr>
        <p:blipFill>
          <a:blip r:embed="rId3"/>
          <a:srcRect l="0" t="0" r="0" b="855"/>
          <a:stretch/>
        </p:blipFill>
        <p:spPr>
          <a:xfrm>
            <a:off x="2069640" y="1512720"/>
            <a:ext cx="4626000" cy="3503160"/>
          </a:xfrm>
          <a:prstGeom prst="rect">
            <a:avLst/>
          </a:prstGeom>
          <a:ln>
            <a:noFill/>
          </a:ln>
        </p:spPr>
      </p:pic>
      <p:pic>
        <p:nvPicPr>
          <p:cNvPr id="341" name="" descr=""/>
          <p:cNvPicPr/>
          <p:nvPr/>
        </p:nvPicPr>
        <p:blipFill>
          <a:blip r:embed="rId4"/>
          <a:stretch/>
        </p:blipFill>
        <p:spPr>
          <a:xfrm>
            <a:off x="6779520" y="1891440"/>
            <a:ext cx="4074480" cy="2264760"/>
          </a:xfrm>
          <a:prstGeom prst="rect">
            <a:avLst/>
          </a:prstGeom>
          <a:ln>
            <a:noFill/>
          </a:ln>
        </p:spPr>
      </p:pic>
      <p:sp>
        <p:nvSpPr>
          <p:cNvPr id="342" name="Line 4"/>
          <p:cNvSpPr/>
          <p:nvPr/>
        </p:nvSpPr>
        <p:spPr>
          <a:xfrm>
            <a:off x="6821280" y="3999960"/>
            <a:ext cx="3417120" cy="360"/>
          </a:xfrm>
          <a:prstGeom prst="line">
            <a:avLst/>
          </a:prstGeom>
          <a:ln w="36720">
            <a:noFill/>
          </a:ln>
        </p:spPr>
        <p:style>
          <a:lnRef idx="0"/>
          <a:fillRef idx="0"/>
          <a:effectRef idx="0"/>
          <a:fontRef idx="minor"/>
        </p:style>
      </p:sp>
      <p:sp>
        <p:nvSpPr>
          <p:cNvPr id="343" name="CustomShape 5"/>
          <p:cNvSpPr/>
          <p:nvPr/>
        </p:nvSpPr>
        <p:spPr>
          <a:xfrm>
            <a:off x="6766200" y="3740760"/>
            <a:ext cx="3503520" cy="267120"/>
          </a:xfrm>
          <a:prstGeom prst="rect">
            <a:avLst/>
          </a:prstGeom>
          <a:solidFill>
            <a:srgbClr val="ffff00">
              <a:alpha val="30000"/>
            </a:srgbClr>
          </a:solidFill>
          <a:ln>
            <a:noFill/>
          </a:ln>
        </p:spPr>
        <p:style>
          <a:lnRef idx="0"/>
          <a:fillRef idx="0"/>
          <a:effectRef idx="0"/>
          <a:fontRef idx="minor"/>
        </p:style>
      </p:sp>
      <p:sp>
        <p:nvSpPr>
          <p:cNvPr id="344" name="CustomShape 6"/>
          <p:cNvSpPr/>
          <p:nvPr/>
        </p:nvSpPr>
        <p:spPr>
          <a:xfrm>
            <a:off x="8081640" y="3436200"/>
            <a:ext cx="2685240" cy="267120"/>
          </a:xfrm>
          <a:prstGeom prst="rect">
            <a:avLst/>
          </a:prstGeom>
          <a:solidFill>
            <a:srgbClr val="ffff00">
              <a:alpha val="30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346" name="Group 2"/>
          <p:cNvGrpSpPr/>
          <p:nvPr/>
        </p:nvGrpSpPr>
        <p:grpSpPr>
          <a:xfrm>
            <a:off x="3131280" y="5698800"/>
            <a:ext cx="6323040" cy="887760"/>
            <a:chOff x="3131280" y="5698800"/>
            <a:chExt cx="6323040" cy="887760"/>
          </a:xfrm>
        </p:grpSpPr>
        <p:pic>
          <p:nvPicPr>
            <p:cNvPr id="347" name="" descr=""/>
            <p:cNvPicPr/>
            <p:nvPr/>
          </p:nvPicPr>
          <p:blipFill>
            <a:blip r:embed="rId1"/>
            <a:stretch/>
          </p:blipFill>
          <p:spPr>
            <a:xfrm>
              <a:off x="3131280" y="5757480"/>
              <a:ext cx="461880" cy="427320"/>
            </a:xfrm>
            <a:prstGeom prst="rect">
              <a:avLst/>
            </a:prstGeom>
            <a:ln>
              <a:noFill/>
            </a:ln>
          </p:spPr>
        </p:pic>
        <p:sp>
          <p:nvSpPr>
            <p:cNvPr id="348" name="CustomShape 3"/>
            <p:cNvSpPr/>
            <p:nvPr/>
          </p:nvSpPr>
          <p:spPr>
            <a:xfrm>
              <a:off x="3576240" y="5698800"/>
              <a:ext cx="5878080" cy="887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https://www.vice.com/en/article/5d3dw5/the-least-safe-day-rollout-of-gun-detecting-ai-scanners-in-schools-has-been-a-cluster-emails-show</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349" name="" descr=""/>
          <p:cNvPicPr/>
          <p:nvPr/>
        </p:nvPicPr>
        <p:blipFill>
          <a:blip r:embed="rId3"/>
          <a:stretch/>
        </p:blipFill>
        <p:spPr>
          <a:xfrm>
            <a:off x="2090520" y="1325880"/>
            <a:ext cx="4215960" cy="4120200"/>
          </a:xfrm>
          <a:prstGeom prst="rect">
            <a:avLst/>
          </a:prstGeom>
          <a:ln>
            <a:noFill/>
          </a:ln>
        </p:spPr>
      </p:pic>
      <p:pic>
        <p:nvPicPr>
          <p:cNvPr id="350" name="" descr=""/>
          <p:cNvPicPr/>
          <p:nvPr/>
        </p:nvPicPr>
        <p:blipFill>
          <a:blip r:embed="rId4"/>
          <a:stretch/>
        </p:blipFill>
        <p:spPr>
          <a:xfrm>
            <a:off x="6539400" y="3429000"/>
            <a:ext cx="3690360" cy="1894680"/>
          </a:xfrm>
          <a:prstGeom prst="rect">
            <a:avLst/>
          </a:prstGeom>
          <a:ln>
            <a:noFill/>
          </a:ln>
        </p:spPr>
      </p:pic>
      <p:pic>
        <p:nvPicPr>
          <p:cNvPr id="351" name="" descr=""/>
          <p:cNvPicPr/>
          <p:nvPr/>
        </p:nvPicPr>
        <p:blipFill>
          <a:blip r:embed="rId5"/>
          <a:stretch/>
        </p:blipFill>
        <p:spPr>
          <a:xfrm>
            <a:off x="6554520" y="1482840"/>
            <a:ext cx="3654720" cy="20538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353" name="Group 2"/>
          <p:cNvGrpSpPr/>
          <p:nvPr/>
        </p:nvGrpSpPr>
        <p:grpSpPr>
          <a:xfrm>
            <a:off x="205200" y="5947920"/>
            <a:ext cx="5350680" cy="687960"/>
            <a:chOff x="205200" y="5947920"/>
            <a:chExt cx="5350680" cy="687960"/>
          </a:xfrm>
        </p:grpSpPr>
        <p:pic>
          <p:nvPicPr>
            <p:cNvPr id="354" name="" descr=""/>
            <p:cNvPicPr/>
            <p:nvPr/>
          </p:nvPicPr>
          <p:blipFill>
            <a:blip r:embed="rId1"/>
            <a:stretch/>
          </p:blipFill>
          <p:spPr>
            <a:xfrm>
              <a:off x="205200" y="5997600"/>
              <a:ext cx="412920" cy="427320"/>
            </a:xfrm>
            <a:prstGeom prst="rect">
              <a:avLst/>
            </a:prstGeom>
            <a:ln>
              <a:noFill/>
            </a:ln>
          </p:spPr>
        </p:pic>
        <p:sp>
          <p:nvSpPr>
            <p:cNvPr id="355" name="CustomShape 3"/>
            <p:cNvSpPr/>
            <p:nvPr/>
          </p:nvSpPr>
          <p:spPr>
            <a:xfrm>
              <a:off x="605520" y="5947920"/>
              <a:ext cx="495036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https://vanderbilthustler.com/2023/02/17/peabody-edi-office-responds-to-msu-shooting-with-email-written-using-chatgpt/</a:t>
              </a:r>
              <a:r>
                <a:rPr b="0" lang="en-US" sz="1400" spc="-1" strike="noStrike">
                  <a:solidFill>
                    <a:srgbClr val="000000"/>
                  </a:solidFill>
                  <a:latin typeface="Arial"/>
                  <a:ea typeface="DejaVu Sans"/>
                </a:rPr>
                <a:t> </a:t>
              </a:r>
              <a:endParaRPr b="0" lang="en-US" sz="1400" spc="-1" strike="noStrike">
                <a:latin typeface="Arial"/>
              </a:endParaRPr>
            </a:p>
          </p:txBody>
        </p:sp>
      </p:grpSp>
      <p:grpSp>
        <p:nvGrpSpPr>
          <p:cNvPr id="356" name="Group 4"/>
          <p:cNvGrpSpPr/>
          <p:nvPr/>
        </p:nvGrpSpPr>
        <p:grpSpPr>
          <a:xfrm>
            <a:off x="6106320" y="5927760"/>
            <a:ext cx="5919840" cy="687960"/>
            <a:chOff x="6106320" y="5927760"/>
            <a:chExt cx="5919840" cy="687960"/>
          </a:xfrm>
        </p:grpSpPr>
        <p:sp>
          <p:nvSpPr>
            <p:cNvPr id="357" name="CustomShape 5"/>
            <p:cNvSpPr/>
            <p:nvPr/>
          </p:nvSpPr>
          <p:spPr>
            <a:xfrm>
              <a:off x="6521040" y="5927760"/>
              <a:ext cx="550512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https://www.vice.com/en/article/5d9m3a/horribly-unethical-startup-experimented-on-suicidal-teens-on-facebook-tumblr-with-chatbot</a:t>
              </a:r>
              <a:r>
                <a:rPr b="0" lang="en-US" sz="1400" spc="-1" strike="noStrike">
                  <a:solidFill>
                    <a:srgbClr val="000000"/>
                  </a:solidFill>
                  <a:latin typeface="Arial"/>
                  <a:ea typeface="DejaVu Sans"/>
                </a:rPr>
                <a:t> </a:t>
              </a:r>
              <a:endParaRPr b="0" lang="en-US" sz="1400" spc="-1" strike="noStrike">
                <a:latin typeface="Arial"/>
              </a:endParaRPr>
            </a:p>
          </p:txBody>
        </p:sp>
        <p:pic>
          <p:nvPicPr>
            <p:cNvPr id="358" name="" descr=""/>
            <p:cNvPicPr/>
            <p:nvPr/>
          </p:nvPicPr>
          <p:blipFill>
            <a:blip r:embed="rId4"/>
            <a:stretch/>
          </p:blipFill>
          <p:spPr>
            <a:xfrm>
              <a:off x="6106320" y="5977440"/>
              <a:ext cx="412920" cy="427320"/>
            </a:xfrm>
            <a:prstGeom prst="rect">
              <a:avLst/>
            </a:prstGeom>
            <a:ln>
              <a:noFill/>
            </a:ln>
          </p:spPr>
        </p:pic>
      </p:grpSp>
      <p:pic>
        <p:nvPicPr>
          <p:cNvPr id="359" name="" descr=""/>
          <p:cNvPicPr/>
          <p:nvPr/>
        </p:nvPicPr>
        <p:blipFill>
          <a:blip r:embed="rId5"/>
          <a:stretch/>
        </p:blipFill>
        <p:spPr>
          <a:xfrm>
            <a:off x="6217560" y="1325160"/>
            <a:ext cx="5027400" cy="4377600"/>
          </a:xfrm>
          <a:prstGeom prst="rect">
            <a:avLst/>
          </a:prstGeom>
          <a:ln>
            <a:noFill/>
          </a:ln>
        </p:spPr>
      </p:pic>
      <p:pic>
        <p:nvPicPr>
          <p:cNvPr id="360" name="" descr=""/>
          <p:cNvPicPr/>
          <p:nvPr/>
        </p:nvPicPr>
        <p:blipFill>
          <a:blip r:embed="rId6"/>
          <a:stretch/>
        </p:blipFill>
        <p:spPr>
          <a:xfrm>
            <a:off x="981720" y="1168560"/>
            <a:ext cx="3750480" cy="46443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this can feel like</a:t>
            </a:r>
            <a:endParaRPr b="0" lang="en-US" sz="2800" spc="-1" strike="noStrike">
              <a:latin typeface="Arial"/>
            </a:endParaRPr>
          </a:p>
        </p:txBody>
      </p:sp>
      <p:pic>
        <p:nvPicPr>
          <p:cNvPr id="362" name="" descr=""/>
          <p:cNvPicPr/>
          <p:nvPr/>
        </p:nvPicPr>
        <p:blipFill>
          <a:blip r:embed="rId1"/>
          <a:stretch/>
        </p:blipFill>
        <p:spPr>
          <a:xfrm>
            <a:off x="3179520" y="2342520"/>
            <a:ext cx="5875200" cy="29581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364" name="CustomShape 2"/>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365" name="CustomShape 3"/>
          <p:cNvSpPr/>
          <p:nvPr/>
        </p:nvSpPr>
        <p:spPr>
          <a:xfrm>
            <a:off x="2046960" y="2444040"/>
            <a:ext cx="723096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Okay, so what </a:t>
            </a:r>
            <a:r>
              <a:rPr b="1" i="1" lang="en-US" sz="4000" spc="-1" strike="noStrike">
                <a:solidFill>
                  <a:srgbClr val="ffffff"/>
                </a:solidFill>
                <a:latin typeface="Open Sans Semibold"/>
                <a:ea typeface="Open Sans Semibold"/>
              </a:rPr>
              <a:t>is</a:t>
            </a:r>
            <a:r>
              <a:rPr b="1" lang="en-US" sz="4000" spc="-1" strike="noStrike">
                <a:solidFill>
                  <a:srgbClr val="ffffff"/>
                </a:solidFill>
                <a:latin typeface="Open Sans Semibold"/>
                <a:ea typeface="Open Sans Semibold"/>
              </a:rPr>
              <a:t> machine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Who am I &amp; why should you listen to anything I say?</a:t>
            </a:r>
            <a:endParaRPr b="0" lang="en-US" sz="2800" spc="-1" strike="noStrike">
              <a:latin typeface="Arial"/>
            </a:endParaRPr>
          </a:p>
        </p:txBody>
      </p:sp>
      <p:sp>
        <p:nvSpPr>
          <p:cNvPr id="258" name="CustomShape 2"/>
          <p:cNvSpPr/>
          <p:nvPr/>
        </p:nvSpPr>
        <p:spPr>
          <a:xfrm>
            <a:off x="374400" y="1240200"/>
            <a:ext cx="5103360" cy="4565160"/>
          </a:xfrm>
          <a:prstGeom prst="rect">
            <a:avLst/>
          </a:prstGeom>
          <a:noFill/>
          <a:ln>
            <a:noFill/>
          </a:ln>
        </p:spPr>
        <p:style>
          <a:lnRef idx="0"/>
          <a:fillRef idx="0"/>
          <a:effectRef idx="0"/>
          <a:fontRef idx="minor"/>
        </p:style>
        <p:txBody>
          <a:bodyPr lIns="90000" rIns="90000" tIns="45000" bIns="45000">
            <a:normAutofit/>
          </a:bodyPr>
          <a:p>
            <a:pPr marL="223200" indent="-2174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Background in particle accelerator physics</a:t>
            </a:r>
            <a:endParaRPr b="0" lang="en-US" sz="2600" spc="-1" strike="noStrike">
              <a:latin typeface="Arial"/>
            </a:endParaRPr>
          </a:p>
          <a:p>
            <a:pPr marL="223200" indent="-2174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Work on computer vision systems for a day-job</a:t>
            </a:r>
            <a:endParaRPr b="0" lang="en-US" sz="2600" spc="-1" strike="noStrike">
              <a:latin typeface="Arial"/>
            </a:endParaRPr>
          </a:p>
          <a:p>
            <a:pPr lvl="1" marL="447120" indent="-22176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Our product focuses on industrial manufacturing</a:t>
            </a:r>
            <a:endParaRPr b="0" lang="en-US" sz="2600" spc="-1" strike="noStrike">
              <a:latin typeface="Arial"/>
            </a:endParaRPr>
          </a:p>
          <a:p>
            <a:pPr lvl="1" marL="447120" indent="-22176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Including </a:t>
            </a:r>
            <a:r>
              <a:rPr b="1" lang="en-US" sz="2600" spc="-1" strike="noStrike">
                <a:solidFill>
                  <a:srgbClr val="000000"/>
                </a:solidFill>
                <a:latin typeface="Open Sans"/>
                <a:ea typeface="Open Sans"/>
              </a:rPr>
              <a:t>explaininable</a:t>
            </a:r>
            <a:r>
              <a:rPr b="0" lang="en-US" sz="2600" spc="-1" strike="noStrike">
                <a:solidFill>
                  <a:srgbClr val="000000"/>
                </a:solidFill>
                <a:latin typeface="Open Sans"/>
                <a:ea typeface="Open Sans"/>
              </a:rPr>
              <a:t> results</a:t>
            </a:r>
            <a:endParaRPr b="0" lang="en-US" sz="2600" spc="-1" strike="noStrike">
              <a:latin typeface="Arial"/>
            </a:endParaRPr>
          </a:p>
        </p:txBody>
      </p:sp>
      <p:pic>
        <p:nvPicPr>
          <p:cNvPr id="259" name="" descr=""/>
          <p:cNvPicPr/>
          <p:nvPr/>
        </p:nvPicPr>
        <p:blipFill>
          <a:blip r:embed="rId1"/>
          <a:stretch/>
        </p:blipFill>
        <p:spPr>
          <a:xfrm>
            <a:off x="5767920" y="1610640"/>
            <a:ext cx="5892840" cy="4428360"/>
          </a:xfrm>
          <a:prstGeom prst="rect">
            <a:avLst/>
          </a:prstGeom>
          <a:ln>
            <a:noFill/>
          </a:ln>
        </p:spPr>
      </p:pic>
      <p:grpSp>
        <p:nvGrpSpPr>
          <p:cNvPr id="260" name="Group 3"/>
          <p:cNvGrpSpPr/>
          <p:nvPr/>
        </p:nvGrpSpPr>
        <p:grpSpPr>
          <a:xfrm>
            <a:off x="7056720" y="6102000"/>
            <a:ext cx="4340880" cy="687960"/>
            <a:chOff x="7056720" y="6102000"/>
            <a:chExt cx="4340880" cy="687960"/>
          </a:xfrm>
        </p:grpSpPr>
        <p:pic>
          <p:nvPicPr>
            <p:cNvPr id="261" name="" descr=""/>
            <p:cNvPicPr/>
            <p:nvPr/>
          </p:nvPicPr>
          <p:blipFill>
            <a:blip r:embed="rId2"/>
            <a:stretch/>
          </p:blipFill>
          <p:spPr>
            <a:xfrm>
              <a:off x="7056720" y="6134760"/>
              <a:ext cx="412920" cy="427320"/>
            </a:xfrm>
            <a:prstGeom prst="rect">
              <a:avLst/>
            </a:prstGeom>
            <a:ln>
              <a:noFill/>
            </a:ln>
          </p:spPr>
        </p:pic>
        <p:sp>
          <p:nvSpPr>
            <p:cNvPr id="262" name="CustomShape 4"/>
            <p:cNvSpPr/>
            <p:nvPr/>
          </p:nvSpPr>
          <p:spPr>
            <a:xfrm>
              <a:off x="7562880" y="6102000"/>
              <a:ext cx="383472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https://www.neurala.com/product</a:t>
              </a:r>
              <a:endParaRPr b="0" lang="en-US" sz="14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58">
                                            <p:txEl>
                                              <p:pRg st="2" end="2"/>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259"/>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367" name="CustomShape 2"/>
          <p:cNvSpPr/>
          <p:nvPr/>
        </p:nvSpPr>
        <p:spPr>
          <a:xfrm>
            <a:off x="374400" y="1276200"/>
            <a:ext cx="10972440" cy="4565160"/>
          </a:xfrm>
          <a:prstGeom prst="rect">
            <a:avLst/>
          </a:prstGeom>
          <a:noFill/>
          <a:ln>
            <a:noFill/>
          </a:ln>
        </p:spPr>
        <p:style>
          <a:lnRef idx="0"/>
          <a:fillRef idx="0"/>
          <a:effectRef idx="0"/>
          <a:fontRef idx="minor"/>
        </p:style>
      </p:sp>
      <p:sp>
        <p:nvSpPr>
          <p:cNvPr id="368" name="CustomShape 3"/>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General idea: a system that consumes </a:t>
            </a:r>
            <a:r>
              <a:rPr b="1" lang="en-US" sz="2000" spc="-1" strike="noStrike">
                <a:solidFill>
                  <a:srgbClr val="2a6099"/>
                </a:solidFill>
                <a:latin typeface="Open Sans"/>
                <a:ea typeface="Open Sans"/>
              </a:rPr>
              <a:t>inputs</a:t>
            </a:r>
            <a:r>
              <a:rPr b="0" lang="en-US" sz="2000" spc="-1" strike="noStrike">
                <a:solidFill>
                  <a:srgbClr val="202b32"/>
                </a:solidFill>
                <a:latin typeface="Open Sans"/>
                <a:ea typeface="Open Sans"/>
              </a:rPr>
              <a:t> and produces </a:t>
            </a:r>
            <a:r>
              <a:rPr b="1" lang="en-US" sz="2000" spc="-1" strike="noStrike">
                <a:solidFill>
                  <a:srgbClr val="c9211e"/>
                </a:solidFill>
                <a:latin typeface="Open Sans"/>
                <a:ea typeface="Open Sans"/>
              </a:rPr>
              <a:t>outputs</a:t>
            </a:r>
            <a:r>
              <a:rPr b="0" lang="en-US" sz="2000" spc="-1" strike="noStrike">
                <a:solidFill>
                  <a:srgbClr val="202b32"/>
                </a:solidFill>
                <a:latin typeface="Open Sans"/>
                <a:ea typeface="Open Sans"/>
              </a:rPr>
              <a:t> by evaluating a </a:t>
            </a:r>
            <a:r>
              <a:rPr b="1" lang="en-US" sz="2000" spc="-1" strike="noStrike">
                <a:solidFill>
                  <a:srgbClr val="202b32"/>
                </a:solidFill>
                <a:latin typeface="Open Sans"/>
                <a:ea typeface="Open Sans"/>
              </a:rPr>
              <a:t>function</a:t>
            </a:r>
            <a:r>
              <a:rPr b="0" lang="en-US" sz="2000" spc="-1" strike="noStrike">
                <a:solidFill>
                  <a:srgbClr val="202b32"/>
                </a:solidFill>
                <a:latin typeface="Open Sans"/>
                <a:ea typeface="Open Sans"/>
              </a:rPr>
              <a:t> </a:t>
            </a:r>
            <a:r>
              <a:rPr b="1" lang="en-US" sz="2000" spc="-1" strike="noStrike">
                <a:solidFill>
                  <a:srgbClr val="202b32"/>
                </a:solidFill>
                <a:latin typeface="Open Sans"/>
                <a:ea typeface="Open Sans"/>
              </a:rPr>
              <a:t>f</a:t>
            </a:r>
            <a:r>
              <a:rPr b="0" lang="en-US" sz="2000" spc="-1" strike="noStrike">
                <a:solidFill>
                  <a:srgbClr val="202b32"/>
                </a:solidFill>
                <a:latin typeface="Open Sans"/>
                <a:ea typeface="Open Sans"/>
              </a:rPr>
              <a:t> parameterized by </a:t>
            </a:r>
            <a:r>
              <a:rPr b="1" lang="en-US" sz="2000" spc="-1" strike="noStrike">
                <a:solidFill>
                  <a:srgbClr val="202b32"/>
                </a:solidFill>
                <a:latin typeface="Open Sans"/>
                <a:ea typeface="Open Sans"/>
              </a:rPr>
              <a:t>weights</a:t>
            </a:r>
            <a:r>
              <a:rPr b="0" i="1" lang="en-US" sz="2000" spc="-1" strike="noStrike">
                <a:solidFill>
                  <a:srgbClr val="202b32"/>
                </a:solidFill>
                <a:latin typeface="Open Sans"/>
                <a:ea typeface="Open Sans"/>
              </a:rPr>
              <a:t> </a:t>
            </a:r>
            <a:r>
              <a:rPr b="1" lang="en-US" sz="2000" spc="-1" strike="noStrike">
                <a:solidFill>
                  <a:srgbClr val="202b32"/>
                </a:solidFill>
                <a:latin typeface="Open Sans"/>
                <a:ea typeface="Open Sans"/>
              </a:rPr>
              <a:t>w</a:t>
            </a:r>
            <a:r>
              <a:rPr b="0" lang="en-US" sz="2000" spc="-1" strike="noStrike">
                <a:solidFill>
                  <a:srgbClr val="202b32"/>
                </a:solidFill>
                <a:latin typeface="Open Sans"/>
                <a:ea typeface="Open Sans"/>
              </a:rPr>
              <a:t> </a:t>
            </a:r>
            <a:endParaRPr b="0" lang="en-US" sz="2000" spc="-1" strike="noStrike">
              <a:latin typeface="Arial"/>
            </a:endParaRPr>
          </a:p>
        </p:txBody>
      </p:sp>
      <p:sp>
        <p:nvSpPr>
          <p:cNvPr id="369" name="CustomShape 4"/>
          <p:cNvSpPr/>
          <p:nvPr/>
        </p:nvSpPr>
        <p:spPr>
          <a:xfrm>
            <a:off x="5763960" y="3474720"/>
            <a:ext cx="716400" cy="356400"/>
          </a:xfrm>
          <a:prstGeom prst="rect">
            <a:avLst/>
          </a:prstGeom>
          <a:noFill/>
          <a:ln>
            <a:noFill/>
          </a:ln>
        </p:spPr>
        <p:style>
          <a:lnRef idx="0"/>
          <a:fillRef idx="0"/>
          <a:effectRef idx="0"/>
          <a:fontRef idx="minor"/>
        </p:style>
      </p:sp>
      <p:grpSp>
        <p:nvGrpSpPr>
          <p:cNvPr id="370" name="Group 5"/>
          <p:cNvGrpSpPr/>
          <p:nvPr/>
        </p:nvGrpSpPr>
        <p:grpSpPr>
          <a:xfrm>
            <a:off x="5120640" y="3599280"/>
            <a:ext cx="1457640" cy="1457640"/>
            <a:chOff x="5120640" y="3599280"/>
            <a:chExt cx="1457640" cy="1457640"/>
          </a:xfrm>
        </p:grpSpPr>
        <p:sp>
          <p:nvSpPr>
            <p:cNvPr id="371" name="CustomShape 6"/>
            <p:cNvSpPr/>
            <p:nvPr/>
          </p:nvSpPr>
          <p:spPr>
            <a:xfrm>
              <a:off x="5120640" y="3599280"/>
              <a:ext cx="1457640" cy="1457640"/>
            </a:xfrm>
            <a:prstGeom prst="ellipse">
              <a:avLst/>
            </a:prstGeom>
            <a:solidFill>
              <a:srgbClr val="333333"/>
            </a:solidFill>
            <a:ln>
              <a:noFill/>
            </a:ln>
          </p:spPr>
          <p:style>
            <a:lnRef idx="0"/>
            <a:fillRef idx="0"/>
            <a:effectRef idx="0"/>
            <a:fontRef idx="minor"/>
          </p:style>
        </p:sp>
        <p:pic>
          <p:nvPicPr>
            <p:cNvPr id="372" name="Picture 20_1" descr=""/>
            <p:cNvPicPr/>
            <p:nvPr/>
          </p:nvPicPr>
          <p:blipFill>
            <a:blip r:embed="rId1"/>
            <a:srcRect l="13248" t="30875" r="62057" b="30129"/>
            <a:stretch/>
          </p:blipFill>
          <p:spPr>
            <a:xfrm>
              <a:off x="5284440" y="3873600"/>
              <a:ext cx="1182960" cy="817200"/>
            </a:xfrm>
            <a:prstGeom prst="rect">
              <a:avLst/>
            </a:prstGeom>
            <a:ln>
              <a:noFill/>
            </a:ln>
          </p:spPr>
        </p:pic>
      </p:grpSp>
      <mc:AlternateContent>
        <mc:Choice xmlns:a14="http://schemas.microsoft.com/office/drawing/2010/main" Requires="a14">
          <p:sp>
            <p:nvSpPr>
              <p:cNvPr id="373" name="Formula 7"/>
              <p:cNvSpPr txBox="1"/>
              <p:nvPr/>
            </p:nvSpPr>
            <p:spPr>
              <a:xfrm>
                <a:off x="4663440" y="524520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8229240" y="2776320"/>
            <a:ext cx="3117600" cy="3245040"/>
          </a:xfrm>
          <a:prstGeom prst="rect">
            <a:avLst/>
          </a:prstGeom>
          <a:solidFill>
            <a:srgbClr val="ff0000">
              <a:alpha val="39000"/>
            </a:srgbClr>
          </a:solidFill>
          <a:ln>
            <a:solidFill>
              <a:srgbClr val="ff0000"/>
            </a:solidFill>
          </a:ln>
        </p:spPr>
        <p:style>
          <a:lnRef idx="0"/>
          <a:fillRef idx="0"/>
          <a:effectRef idx="0"/>
          <a:fontRef idx="minor"/>
        </p:style>
      </p:sp>
      <p:sp>
        <p:nvSpPr>
          <p:cNvPr id="375" name="CustomShape 2"/>
          <p:cNvSpPr/>
          <p:nvPr/>
        </p:nvSpPr>
        <p:spPr>
          <a:xfrm>
            <a:off x="1279800" y="2776320"/>
            <a:ext cx="2554920" cy="3245040"/>
          </a:xfrm>
          <a:prstGeom prst="rect">
            <a:avLst/>
          </a:prstGeom>
          <a:solidFill>
            <a:srgbClr val="2a6099">
              <a:alpha val="39000"/>
            </a:srgbClr>
          </a:solidFill>
          <a:ln>
            <a:solidFill>
              <a:srgbClr val="3465a4"/>
            </a:solidFill>
          </a:ln>
        </p:spPr>
        <p:style>
          <a:lnRef idx="0"/>
          <a:fillRef idx="0"/>
          <a:effectRef idx="0"/>
          <a:fontRef idx="minor"/>
        </p:style>
      </p:sp>
      <p:sp>
        <p:nvSpPr>
          <p:cNvPr id="376" name="CustomShape 3"/>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377" name="CustomShape 4"/>
          <p:cNvSpPr/>
          <p:nvPr/>
        </p:nvSpPr>
        <p:spPr>
          <a:xfrm>
            <a:off x="374400" y="1276200"/>
            <a:ext cx="10972440" cy="4565160"/>
          </a:xfrm>
          <a:prstGeom prst="rect">
            <a:avLst/>
          </a:prstGeom>
          <a:noFill/>
          <a:ln>
            <a:noFill/>
          </a:ln>
        </p:spPr>
        <p:style>
          <a:lnRef idx="0"/>
          <a:fillRef idx="0"/>
          <a:effectRef idx="0"/>
          <a:fontRef idx="minor"/>
        </p:style>
      </p:sp>
      <p:grpSp>
        <p:nvGrpSpPr>
          <p:cNvPr id="378" name="Group 5"/>
          <p:cNvGrpSpPr/>
          <p:nvPr/>
        </p:nvGrpSpPr>
        <p:grpSpPr>
          <a:xfrm>
            <a:off x="5120280" y="3599280"/>
            <a:ext cx="1457640" cy="1457640"/>
            <a:chOff x="5120280" y="3599280"/>
            <a:chExt cx="1457640" cy="1457640"/>
          </a:xfrm>
        </p:grpSpPr>
        <p:sp>
          <p:nvSpPr>
            <p:cNvPr id="379" name="CustomShape 6"/>
            <p:cNvSpPr/>
            <p:nvPr/>
          </p:nvSpPr>
          <p:spPr>
            <a:xfrm>
              <a:off x="5120280" y="3599280"/>
              <a:ext cx="1457640" cy="1457640"/>
            </a:xfrm>
            <a:prstGeom prst="ellipse">
              <a:avLst/>
            </a:prstGeom>
            <a:solidFill>
              <a:srgbClr val="333333"/>
            </a:solidFill>
            <a:ln>
              <a:noFill/>
            </a:ln>
          </p:spPr>
          <p:style>
            <a:lnRef idx="0"/>
            <a:fillRef idx="0"/>
            <a:effectRef idx="0"/>
            <a:fontRef idx="minor"/>
          </p:style>
        </p:sp>
        <p:pic>
          <p:nvPicPr>
            <p:cNvPr id="380" name="Picture 20_0" descr=""/>
            <p:cNvPicPr/>
            <p:nvPr/>
          </p:nvPicPr>
          <p:blipFill>
            <a:blip r:embed="rId1"/>
            <a:srcRect l="13248" t="30875" r="62057" b="30129"/>
            <a:stretch/>
          </p:blipFill>
          <p:spPr>
            <a:xfrm>
              <a:off x="5284080" y="3873600"/>
              <a:ext cx="1182960" cy="817200"/>
            </a:xfrm>
            <a:prstGeom prst="rect">
              <a:avLst/>
            </a:prstGeom>
            <a:ln>
              <a:noFill/>
            </a:ln>
          </p:spPr>
        </p:pic>
      </p:grpSp>
      <p:sp>
        <p:nvSpPr>
          <p:cNvPr id="381" name="CustomShape 7"/>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A common type of system takes images as </a:t>
            </a:r>
            <a:r>
              <a:rPr b="1" lang="en-US" sz="2000" spc="-1" strike="noStrike">
                <a:solidFill>
                  <a:srgbClr val="2a6099"/>
                </a:solidFill>
                <a:latin typeface="Open Sans"/>
                <a:ea typeface="Open Sans"/>
              </a:rPr>
              <a:t>inputs</a:t>
            </a:r>
            <a:r>
              <a:rPr b="0" lang="en-US" sz="2000" spc="-1" strike="noStrike">
                <a:solidFill>
                  <a:srgbClr val="202b32"/>
                </a:solidFill>
                <a:latin typeface="Open Sans"/>
                <a:ea typeface="Open Sans"/>
              </a:rPr>
              <a:t> and produces class scores (or often the highest-scoring class) as </a:t>
            </a:r>
            <a:r>
              <a:rPr b="1" lang="en-US" sz="2000" spc="-1" strike="noStrike">
                <a:solidFill>
                  <a:srgbClr val="c9211e"/>
                </a:solidFill>
                <a:latin typeface="Open Sans"/>
                <a:ea typeface="Open Sans"/>
              </a:rPr>
              <a:t>outputs</a:t>
            </a:r>
            <a:endParaRPr b="0" lang="en-US" sz="2000" spc="-1" strike="noStrike">
              <a:latin typeface="Arial"/>
            </a:endParaRPr>
          </a:p>
        </p:txBody>
      </p:sp>
      <p:pic>
        <p:nvPicPr>
          <p:cNvPr id="382" name="Picture 184" descr=""/>
          <p:cNvPicPr/>
          <p:nvPr/>
        </p:nvPicPr>
        <p:blipFill>
          <a:blip r:embed="rId2"/>
          <a:stretch/>
        </p:blipFill>
        <p:spPr>
          <a:xfrm>
            <a:off x="1554120" y="3142080"/>
            <a:ext cx="1914840" cy="2302560"/>
          </a:xfrm>
          <a:prstGeom prst="rect">
            <a:avLst/>
          </a:prstGeom>
          <a:ln>
            <a:noFill/>
          </a:ln>
        </p:spPr>
      </p:pic>
      <p:sp>
        <p:nvSpPr>
          <p:cNvPr id="383" name="Line 8"/>
          <p:cNvSpPr/>
          <p:nvPr/>
        </p:nvSpPr>
        <p:spPr>
          <a:xfrm>
            <a:off x="3931560" y="4330800"/>
            <a:ext cx="1097280" cy="360"/>
          </a:xfrm>
          <a:prstGeom prst="line">
            <a:avLst/>
          </a:prstGeom>
          <a:ln w="38160">
            <a:solidFill>
              <a:srgbClr val="3465a4"/>
            </a:solidFill>
            <a:round/>
            <a:tailEnd len="med" type="triangle" w="med"/>
          </a:ln>
        </p:spPr>
        <p:style>
          <a:lnRef idx="0"/>
          <a:fillRef idx="0"/>
          <a:effectRef idx="0"/>
          <a:fontRef idx="minor"/>
        </p:style>
      </p:sp>
      <p:sp>
        <p:nvSpPr>
          <p:cNvPr id="384" name="Line 9"/>
          <p:cNvSpPr/>
          <p:nvPr/>
        </p:nvSpPr>
        <p:spPr>
          <a:xfrm>
            <a:off x="6674760" y="4330800"/>
            <a:ext cx="1463040" cy="360"/>
          </a:xfrm>
          <a:prstGeom prst="line">
            <a:avLst/>
          </a:prstGeom>
          <a:ln w="38160">
            <a:solidFill>
              <a:srgbClr val="ff4000"/>
            </a:solidFill>
            <a:round/>
            <a:tailEnd len="med" type="triangle" w="med"/>
          </a:ln>
        </p:spPr>
        <p:style>
          <a:lnRef idx="0"/>
          <a:fillRef idx="0"/>
          <a:effectRef idx="0"/>
          <a:fontRef idx="minor"/>
        </p:style>
      </p:sp>
      <p:sp>
        <p:nvSpPr>
          <p:cNvPr id="385" name="CustomShape 10"/>
          <p:cNvSpPr/>
          <p:nvPr/>
        </p:nvSpPr>
        <p:spPr>
          <a:xfrm>
            <a:off x="8777880" y="3070080"/>
            <a:ext cx="246348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Cat: 0.83743</a:t>
            </a:r>
            <a:endParaRPr b="0" lang="en-US" sz="1800" spc="-1" strike="noStrike">
              <a:latin typeface="Arial"/>
            </a:endParaRPr>
          </a:p>
        </p:txBody>
      </p:sp>
      <p:sp>
        <p:nvSpPr>
          <p:cNvPr id="386" name="CustomShape 11"/>
          <p:cNvSpPr/>
          <p:nvPr/>
        </p:nvSpPr>
        <p:spPr>
          <a:xfrm>
            <a:off x="8777880" y="3599280"/>
            <a:ext cx="246348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Dog: 0.03918</a:t>
            </a:r>
            <a:endParaRPr b="0" lang="en-US" sz="1800" spc="-1" strike="noStrike">
              <a:latin typeface="Arial"/>
            </a:endParaRPr>
          </a:p>
        </p:txBody>
      </p:sp>
      <p:sp>
        <p:nvSpPr>
          <p:cNvPr id="387" name="CustomShape 12"/>
          <p:cNvSpPr/>
          <p:nvPr/>
        </p:nvSpPr>
        <p:spPr>
          <a:xfrm>
            <a:off x="8777880" y="4147920"/>
            <a:ext cx="246348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Spider: 0.00075</a:t>
            </a:r>
            <a:endParaRPr b="0" lang="en-US" sz="1800" spc="-1" strike="noStrike">
              <a:latin typeface="Arial"/>
            </a:endParaRPr>
          </a:p>
        </p:txBody>
      </p:sp>
      <p:sp>
        <p:nvSpPr>
          <p:cNvPr id="388" name="CustomShape 13"/>
          <p:cNvSpPr/>
          <p:nvPr/>
        </p:nvSpPr>
        <p:spPr>
          <a:xfrm>
            <a:off x="8777880" y="4716000"/>
            <a:ext cx="246348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
        <p:nvSpPr>
          <p:cNvPr id="389" name="CustomShape 14"/>
          <p:cNvSpPr/>
          <p:nvPr/>
        </p:nvSpPr>
        <p:spPr>
          <a:xfrm>
            <a:off x="1371240" y="2795760"/>
            <a:ext cx="118332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inputs</a:t>
            </a:r>
            <a:endParaRPr b="0" lang="en-US" sz="1800" spc="-1" strike="noStrike">
              <a:latin typeface="Arial"/>
            </a:endParaRPr>
          </a:p>
        </p:txBody>
      </p:sp>
      <p:sp>
        <p:nvSpPr>
          <p:cNvPr id="390" name="CustomShape 15"/>
          <p:cNvSpPr/>
          <p:nvPr/>
        </p:nvSpPr>
        <p:spPr>
          <a:xfrm>
            <a:off x="10332360" y="2776320"/>
            <a:ext cx="100044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outputs</a:t>
            </a:r>
            <a:endParaRPr b="0" lang="en-US" sz="1800" spc="-1" strike="noStrike">
              <a:latin typeface="Arial"/>
            </a:endParaRPr>
          </a:p>
        </p:txBody>
      </p:sp>
      <p:sp>
        <p:nvSpPr>
          <p:cNvPr id="391" name="CustomShape 16"/>
          <p:cNvSpPr/>
          <p:nvPr/>
        </p:nvSpPr>
        <p:spPr>
          <a:xfrm>
            <a:off x="5763960" y="3474720"/>
            <a:ext cx="716400" cy="356400"/>
          </a:xfrm>
          <a:prstGeom prst="rect">
            <a:avLst/>
          </a:prstGeom>
          <a:noFill/>
          <a:ln>
            <a:noFill/>
          </a:ln>
        </p:spPr>
        <p:style>
          <a:lnRef idx="0"/>
          <a:fillRef idx="0"/>
          <a:effectRef idx="0"/>
          <a:fontRef idx="minor"/>
        </p:style>
      </p:sp>
      <mc:AlternateContent>
        <mc:Choice xmlns:a14="http://schemas.microsoft.com/office/drawing/2010/main" Requires="a14">
          <p:sp>
            <p:nvSpPr>
              <p:cNvPr id="392" name="Formula 17"/>
              <p:cNvSpPr txBox="1"/>
              <p:nvPr/>
            </p:nvSpPr>
            <p:spPr>
              <a:xfrm>
                <a:off x="4663080" y="524520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85"/>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386"/>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387"/>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388"/>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394" name="CustomShape 2"/>
          <p:cNvSpPr/>
          <p:nvPr/>
        </p:nvSpPr>
        <p:spPr>
          <a:xfrm>
            <a:off x="374400" y="1276200"/>
            <a:ext cx="10972440" cy="4565160"/>
          </a:xfrm>
          <a:prstGeom prst="rect">
            <a:avLst/>
          </a:prstGeom>
          <a:noFill/>
          <a:ln>
            <a:noFill/>
          </a:ln>
        </p:spPr>
        <p:style>
          <a:lnRef idx="0"/>
          <a:fillRef idx="0"/>
          <a:effectRef idx="0"/>
          <a:fontRef idx="minor"/>
        </p:style>
      </p:sp>
      <p:sp>
        <p:nvSpPr>
          <p:cNvPr id="395" name="CustomShape 3"/>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2000" spc="-1" strike="noStrike">
                <a:solidFill>
                  <a:srgbClr val="000000"/>
                </a:solidFill>
                <a:latin typeface="Open Sans"/>
                <a:ea typeface="Open Sans"/>
              </a:rPr>
              <a:t>NOTE: the inputs/outputs of the system can be </a:t>
            </a:r>
            <a:r>
              <a:rPr b="1" lang="en-US" sz="2000" spc="-1" strike="noStrike">
                <a:solidFill>
                  <a:srgbClr val="000000"/>
                </a:solidFill>
                <a:latin typeface="Open Sans"/>
                <a:ea typeface="Open Sans"/>
              </a:rPr>
              <a:t>anything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8229240" y="2560320"/>
            <a:ext cx="3117600" cy="3245040"/>
          </a:xfrm>
          <a:prstGeom prst="rect">
            <a:avLst/>
          </a:prstGeom>
          <a:solidFill>
            <a:srgbClr val="ff0000">
              <a:alpha val="39000"/>
            </a:srgbClr>
          </a:solidFill>
          <a:ln>
            <a:solidFill>
              <a:srgbClr val="ff0000"/>
            </a:solidFill>
          </a:ln>
        </p:spPr>
        <p:style>
          <a:lnRef idx="0"/>
          <a:fillRef idx="0"/>
          <a:effectRef idx="0"/>
          <a:fontRef idx="minor"/>
        </p:style>
      </p:sp>
      <p:sp>
        <p:nvSpPr>
          <p:cNvPr id="397" name="CustomShape 2"/>
          <p:cNvSpPr/>
          <p:nvPr/>
        </p:nvSpPr>
        <p:spPr>
          <a:xfrm>
            <a:off x="1279800" y="2560320"/>
            <a:ext cx="2554920" cy="3245040"/>
          </a:xfrm>
          <a:prstGeom prst="rect">
            <a:avLst/>
          </a:prstGeom>
          <a:solidFill>
            <a:srgbClr val="2a6099">
              <a:alpha val="39000"/>
            </a:srgbClr>
          </a:solidFill>
          <a:ln>
            <a:solidFill>
              <a:srgbClr val="3465a4"/>
            </a:solidFill>
          </a:ln>
        </p:spPr>
        <p:style>
          <a:lnRef idx="0"/>
          <a:fillRef idx="0"/>
          <a:effectRef idx="0"/>
          <a:fontRef idx="minor"/>
        </p:style>
      </p:sp>
      <p:sp>
        <p:nvSpPr>
          <p:cNvPr id="398" name="CustomShape 3"/>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399" name="CustomShape 4"/>
          <p:cNvSpPr/>
          <p:nvPr/>
        </p:nvSpPr>
        <p:spPr>
          <a:xfrm>
            <a:off x="374400" y="1276200"/>
            <a:ext cx="10972440" cy="4565160"/>
          </a:xfrm>
          <a:prstGeom prst="rect">
            <a:avLst/>
          </a:prstGeom>
          <a:noFill/>
          <a:ln>
            <a:noFill/>
          </a:ln>
        </p:spPr>
        <p:style>
          <a:lnRef idx="0"/>
          <a:fillRef idx="0"/>
          <a:effectRef idx="0"/>
          <a:fontRef idx="minor"/>
        </p:style>
      </p:sp>
      <p:sp>
        <p:nvSpPr>
          <p:cNvPr id="400" name="CustomShape 5"/>
          <p:cNvSpPr/>
          <p:nvPr/>
        </p:nvSpPr>
        <p:spPr>
          <a:xfrm>
            <a:off x="5120280" y="3383280"/>
            <a:ext cx="1457640" cy="1457640"/>
          </a:xfrm>
          <a:prstGeom prst="ellipse">
            <a:avLst/>
          </a:prstGeom>
          <a:solidFill>
            <a:srgbClr val="333333">
              <a:alpha val="20000"/>
            </a:srgbClr>
          </a:solidFill>
          <a:ln>
            <a:noFill/>
          </a:ln>
        </p:spPr>
        <p:style>
          <a:lnRef idx="0"/>
          <a:fillRef idx="0"/>
          <a:effectRef idx="0"/>
          <a:fontRef idx="minor"/>
        </p:style>
      </p:sp>
      <p:sp>
        <p:nvSpPr>
          <p:cNvPr id="401" name="CustomShape 6"/>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2000" spc="-1" strike="noStrike">
                <a:solidFill>
                  <a:srgbClr val="000000"/>
                </a:solidFill>
                <a:latin typeface="Open Sans"/>
                <a:ea typeface="Open Sans"/>
              </a:rPr>
              <a:t>NOTE: the inputs/outputs of the system can be </a:t>
            </a:r>
            <a:r>
              <a:rPr b="1" lang="en-US" sz="2000" spc="-1" strike="noStrike">
                <a:solidFill>
                  <a:srgbClr val="000000"/>
                </a:solidFill>
                <a:latin typeface="Open Sans"/>
                <a:ea typeface="Open Sans"/>
              </a:rPr>
              <a:t>anything</a:t>
            </a:r>
            <a:endParaRPr b="0" lang="en-US" sz="2000" spc="-1" strike="noStrike">
              <a:latin typeface="Arial"/>
            </a:endParaRPr>
          </a:p>
        </p:txBody>
      </p:sp>
      <p:sp>
        <p:nvSpPr>
          <p:cNvPr id="402" name="Line 7"/>
          <p:cNvSpPr/>
          <p:nvPr/>
        </p:nvSpPr>
        <p:spPr>
          <a:xfrm>
            <a:off x="3931560" y="4114800"/>
            <a:ext cx="1097280" cy="360"/>
          </a:xfrm>
          <a:prstGeom prst="line">
            <a:avLst/>
          </a:prstGeom>
          <a:ln w="38160">
            <a:solidFill>
              <a:srgbClr val="3465a4"/>
            </a:solidFill>
            <a:round/>
            <a:tailEnd len="med" type="triangle" w="med"/>
          </a:ln>
        </p:spPr>
        <p:style>
          <a:lnRef idx="0"/>
          <a:fillRef idx="0"/>
          <a:effectRef idx="0"/>
          <a:fontRef idx="minor"/>
        </p:style>
      </p:sp>
      <p:sp>
        <p:nvSpPr>
          <p:cNvPr id="403" name="Line 8"/>
          <p:cNvSpPr/>
          <p:nvPr/>
        </p:nvSpPr>
        <p:spPr>
          <a:xfrm>
            <a:off x="6674760" y="4114800"/>
            <a:ext cx="1463040" cy="360"/>
          </a:xfrm>
          <a:prstGeom prst="line">
            <a:avLst/>
          </a:prstGeom>
          <a:ln w="38160">
            <a:solidFill>
              <a:srgbClr val="ff4000"/>
            </a:solidFill>
            <a:round/>
            <a:tailEnd len="med" type="triangle" w="med"/>
          </a:ln>
        </p:spPr>
        <p:style>
          <a:lnRef idx="0"/>
          <a:fillRef idx="0"/>
          <a:effectRef idx="0"/>
          <a:fontRef idx="minor"/>
        </p:style>
      </p:sp>
      <p:sp>
        <p:nvSpPr>
          <p:cNvPr id="404" name="CustomShape 9"/>
          <p:cNvSpPr/>
          <p:nvPr/>
        </p:nvSpPr>
        <p:spPr>
          <a:xfrm>
            <a:off x="1371240" y="2579760"/>
            <a:ext cx="118332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inputs</a:t>
            </a:r>
            <a:endParaRPr b="0" lang="en-US" sz="1800" spc="-1" strike="noStrike">
              <a:latin typeface="Arial"/>
            </a:endParaRPr>
          </a:p>
        </p:txBody>
      </p:sp>
      <p:sp>
        <p:nvSpPr>
          <p:cNvPr id="405" name="CustomShape 10"/>
          <p:cNvSpPr/>
          <p:nvPr/>
        </p:nvSpPr>
        <p:spPr>
          <a:xfrm>
            <a:off x="10332360" y="2560320"/>
            <a:ext cx="100044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outputs</a:t>
            </a:r>
            <a:endParaRPr b="0" lang="en-US" sz="1800" spc="-1" strike="noStrike">
              <a:latin typeface="Arial"/>
            </a:endParaRPr>
          </a:p>
        </p:txBody>
      </p:sp>
      <p:pic>
        <p:nvPicPr>
          <p:cNvPr id="406" name="Picture 240" descr=""/>
          <p:cNvPicPr/>
          <p:nvPr/>
        </p:nvPicPr>
        <p:blipFill>
          <a:blip r:embed="rId1"/>
          <a:srcRect l="0" t="0" r="50051" b="0"/>
          <a:stretch/>
        </p:blipFill>
        <p:spPr>
          <a:xfrm>
            <a:off x="1590480" y="3308760"/>
            <a:ext cx="1915200" cy="579600"/>
          </a:xfrm>
          <a:prstGeom prst="rect">
            <a:avLst/>
          </a:prstGeom>
          <a:ln>
            <a:noFill/>
          </a:ln>
        </p:spPr>
      </p:pic>
      <p:pic>
        <p:nvPicPr>
          <p:cNvPr id="407" name="Picture 241" descr=""/>
          <p:cNvPicPr/>
          <p:nvPr/>
        </p:nvPicPr>
        <p:blipFill>
          <a:blip r:embed="rId2"/>
          <a:srcRect l="50044" t="0" r="0" b="0"/>
          <a:stretch/>
        </p:blipFill>
        <p:spPr>
          <a:xfrm>
            <a:off x="1593000" y="4624560"/>
            <a:ext cx="1915560" cy="579600"/>
          </a:xfrm>
          <a:prstGeom prst="rect">
            <a:avLst/>
          </a:prstGeom>
          <a:ln>
            <a:noFill/>
          </a:ln>
        </p:spPr>
      </p:pic>
      <p:sp>
        <p:nvSpPr>
          <p:cNvPr id="408" name="CustomShape 11"/>
          <p:cNvSpPr/>
          <p:nvPr/>
        </p:nvSpPr>
        <p:spPr>
          <a:xfrm>
            <a:off x="8650440" y="3197520"/>
            <a:ext cx="2372760" cy="85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Mary had a little lamb, whose fleece was white as snow</a:t>
            </a:r>
            <a:endParaRPr b="0" lang="en-US" sz="1800" spc="-1" strike="noStrike">
              <a:latin typeface="Arial"/>
            </a:endParaRPr>
          </a:p>
        </p:txBody>
      </p:sp>
      <p:sp>
        <p:nvSpPr>
          <p:cNvPr id="409" name="CustomShape 12"/>
          <p:cNvSpPr/>
          <p:nvPr/>
        </p:nvSpPr>
        <p:spPr>
          <a:xfrm>
            <a:off x="8611560" y="4461840"/>
            <a:ext cx="2372760" cy="853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and everywhere that Mary went, the lamb was sure to go</a:t>
            </a:r>
            <a:endParaRPr b="0" lang="en-US" sz="1800" spc="-1" strike="noStrike">
              <a:latin typeface="Arial"/>
            </a:endParaRPr>
          </a:p>
        </p:txBody>
      </p:sp>
      <p:grpSp>
        <p:nvGrpSpPr>
          <p:cNvPr id="410" name="Group 13"/>
          <p:cNvGrpSpPr/>
          <p:nvPr/>
        </p:nvGrpSpPr>
        <p:grpSpPr>
          <a:xfrm>
            <a:off x="5120280" y="3383280"/>
            <a:ext cx="1457640" cy="1457640"/>
            <a:chOff x="5120280" y="3383280"/>
            <a:chExt cx="1457640" cy="1457640"/>
          </a:xfrm>
        </p:grpSpPr>
        <p:sp>
          <p:nvSpPr>
            <p:cNvPr id="411" name="CustomShape 14"/>
            <p:cNvSpPr/>
            <p:nvPr/>
          </p:nvSpPr>
          <p:spPr>
            <a:xfrm>
              <a:off x="5120280" y="3383280"/>
              <a:ext cx="1457640" cy="1457640"/>
            </a:xfrm>
            <a:prstGeom prst="ellipse">
              <a:avLst/>
            </a:prstGeom>
            <a:solidFill>
              <a:srgbClr val="333333"/>
            </a:solidFill>
            <a:ln>
              <a:noFill/>
            </a:ln>
          </p:spPr>
          <p:style>
            <a:lnRef idx="0"/>
            <a:fillRef idx="0"/>
            <a:effectRef idx="0"/>
            <a:fontRef idx="minor"/>
          </p:style>
        </p:sp>
      </p:grpSp>
      <mc:AlternateContent>
        <mc:Choice xmlns:a14="http://schemas.microsoft.com/office/drawing/2010/main" Requires="a14">
          <p:sp>
            <p:nvSpPr>
              <p:cNvPr id="412" name="Formula 15"/>
              <p:cNvSpPr txBox="1"/>
              <p:nvPr/>
            </p:nvSpPr>
            <p:spPr>
              <a:xfrm>
                <a:off x="4663440" y="502920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408"/>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8229240" y="2560320"/>
            <a:ext cx="3117600" cy="3245040"/>
          </a:xfrm>
          <a:prstGeom prst="rect">
            <a:avLst/>
          </a:prstGeom>
          <a:solidFill>
            <a:srgbClr val="ff0000">
              <a:alpha val="39000"/>
            </a:srgbClr>
          </a:solidFill>
          <a:ln>
            <a:solidFill>
              <a:srgbClr val="ff0000"/>
            </a:solidFill>
          </a:ln>
        </p:spPr>
        <p:style>
          <a:lnRef idx="0"/>
          <a:fillRef idx="0"/>
          <a:effectRef idx="0"/>
          <a:fontRef idx="minor"/>
        </p:style>
      </p:sp>
      <p:sp>
        <p:nvSpPr>
          <p:cNvPr id="414" name="CustomShape 2"/>
          <p:cNvSpPr/>
          <p:nvPr/>
        </p:nvSpPr>
        <p:spPr>
          <a:xfrm>
            <a:off x="1279800" y="2560320"/>
            <a:ext cx="2554920" cy="3245040"/>
          </a:xfrm>
          <a:prstGeom prst="rect">
            <a:avLst/>
          </a:prstGeom>
          <a:solidFill>
            <a:srgbClr val="2a6099">
              <a:alpha val="39000"/>
            </a:srgbClr>
          </a:solidFill>
          <a:ln>
            <a:solidFill>
              <a:srgbClr val="3465a4"/>
            </a:solidFill>
          </a:ln>
        </p:spPr>
        <p:style>
          <a:lnRef idx="0"/>
          <a:fillRef idx="0"/>
          <a:effectRef idx="0"/>
          <a:fontRef idx="minor"/>
        </p:style>
      </p:sp>
      <p:sp>
        <p:nvSpPr>
          <p:cNvPr id="415" name="CustomShape 3"/>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416" name="CustomShape 4"/>
          <p:cNvSpPr/>
          <p:nvPr/>
        </p:nvSpPr>
        <p:spPr>
          <a:xfrm>
            <a:off x="374400" y="1276200"/>
            <a:ext cx="10972440" cy="4565160"/>
          </a:xfrm>
          <a:prstGeom prst="rect">
            <a:avLst/>
          </a:prstGeom>
          <a:noFill/>
          <a:ln>
            <a:noFill/>
          </a:ln>
        </p:spPr>
        <p:style>
          <a:lnRef idx="0"/>
          <a:fillRef idx="0"/>
          <a:effectRef idx="0"/>
          <a:fontRef idx="minor"/>
        </p:style>
      </p:sp>
      <p:sp>
        <p:nvSpPr>
          <p:cNvPr id="417" name="CustomShape 5"/>
          <p:cNvSpPr/>
          <p:nvPr/>
        </p:nvSpPr>
        <p:spPr>
          <a:xfrm>
            <a:off x="5120280" y="3383280"/>
            <a:ext cx="1457640" cy="1457640"/>
          </a:xfrm>
          <a:prstGeom prst="ellipse">
            <a:avLst/>
          </a:prstGeom>
          <a:solidFill>
            <a:srgbClr val="333333"/>
          </a:solidFill>
          <a:ln>
            <a:noFill/>
          </a:ln>
        </p:spPr>
        <p:style>
          <a:lnRef idx="0"/>
          <a:fillRef idx="0"/>
          <a:effectRef idx="0"/>
          <a:fontRef idx="minor"/>
        </p:style>
      </p:sp>
      <p:sp>
        <p:nvSpPr>
          <p:cNvPr id="418" name="CustomShape 6"/>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2000" spc="-1" strike="noStrike">
                <a:solidFill>
                  <a:srgbClr val="000000"/>
                </a:solidFill>
                <a:latin typeface="Open Sans"/>
                <a:ea typeface="Open Sans"/>
              </a:rPr>
              <a:t>NOTE: the inputs/outputs of the system can be </a:t>
            </a:r>
            <a:r>
              <a:rPr b="1" lang="en-US" sz="2000" spc="-1" strike="noStrike">
                <a:solidFill>
                  <a:srgbClr val="000000"/>
                </a:solidFill>
                <a:latin typeface="Open Sans"/>
                <a:ea typeface="Open Sans"/>
              </a:rPr>
              <a:t>anything</a:t>
            </a:r>
            <a:endParaRPr b="0" lang="en-US" sz="2000" spc="-1" strike="noStrike">
              <a:latin typeface="Arial"/>
            </a:endParaRPr>
          </a:p>
        </p:txBody>
      </p:sp>
      <p:sp>
        <p:nvSpPr>
          <p:cNvPr id="419" name="Line 7"/>
          <p:cNvSpPr/>
          <p:nvPr/>
        </p:nvSpPr>
        <p:spPr>
          <a:xfrm>
            <a:off x="3931560" y="4114800"/>
            <a:ext cx="1097280" cy="360"/>
          </a:xfrm>
          <a:prstGeom prst="line">
            <a:avLst/>
          </a:prstGeom>
          <a:ln w="38160">
            <a:solidFill>
              <a:srgbClr val="3465a4"/>
            </a:solidFill>
            <a:round/>
            <a:tailEnd len="med" type="triangle" w="med"/>
          </a:ln>
        </p:spPr>
        <p:style>
          <a:lnRef idx="0"/>
          <a:fillRef idx="0"/>
          <a:effectRef idx="0"/>
          <a:fontRef idx="minor"/>
        </p:style>
      </p:sp>
      <p:sp>
        <p:nvSpPr>
          <p:cNvPr id="420" name="Line 8"/>
          <p:cNvSpPr/>
          <p:nvPr/>
        </p:nvSpPr>
        <p:spPr>
          <a:xfrm>
            <a:off x="6674760" y="4114800"/>
            <a:ext cx="1463040" cy="360"/>
          </a:xfrm>
          <a:prstGeom prst="line">
            <a:avLst/>
          </a:prstGeom>
          <a:ln w="38160">
            <a:solidFill>
              <a:srgbClr val="ff4000"/>
            </a:solidFill>
            <a:round/>
            <a:tailEnd len="med" type="triangle" w="med"/>
          </a:ln>
        </p:spPr>
        <p:style>
          <a:lnRef idx="0"/>
          <a:fillRef idx="0"/>
          <a:effectRef idx="0"/>
          <a:fontRef idx="minor"/>
        </p:style>
      </p:sp>
      <p:sp>
        <p:nvSpPr>
          <p:cNvPr id="421" name="CustomShape 9"/>
          <p:cNvSpPr/>
          <p:nvPr/>
        </p:nvSpPr>
        <p:spPr>
          <a:xfrm>
            <a:off x="1371240" y="2579760"/>
            <a:ext cx="118332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inputs</a:t>
            </a:r>
            <a:endParaRPr b="0" lang="en-US" sz="1800" spc="-1" strike="noStrike">
              <a:latin typeface="Arial"/>
            </a:endParaRPr>
          </a:p>
        </p:txBody>
      </p:sp>
      <p:sp>
        <p:nvSpPr>
          <p:cNvPr id="422" name="CustomShape 10"/>
          <p:cNvSpPr/>
          <p:nvPr/>
        </p:nvSpPr>
        <p:spPr>
          <a:xfrm>
            <a:off x="10332360" y="2560320"/>
            <a:ext cx="100044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outputs</a:t>
            </a:r>
            <a:endParaRPr b="0" lang="en-US" sz="1800" spc="-1" strike="noStrike">
              <a:latin typeface="Arial"/>
            </a:endParaRPr>
          </a:p>
        </p:txBody>
      </p:sp>
      <p:sp>
        <p:nvSpPr>
          <p:cNvPr id="423" name="CustomShape 11"/>
          <p:cNvSpPr/>
          <p:nvPr/>
        </p:nvSpPr>
        <p:spPr>
          <a:xfrm>
            <a:off x="1371240" y="3200400"/>
            <a:ext cx="2281320" cy="2390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Personal information</a:t>
            </a:r>
            <a:endParaRPr b="0" lang="en-US" sz="1800" spc="-1" strike="noStrike">
              <a:latin typeface="Arial"/>
            </a:endParaRPr>
          </a:p>
          <a:p>
            <a:pPr>
              <a:lnSpc>
                <a:spcPct val="100000"/>
              </a:lnSpc>
            </a:pP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Browser traffic</a:t>
            </a: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Transaction history</a:t>
            </a: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a:t>
            </a:r>
            <a:endParaRPr b="0" lang="en-US" sz="1800" spc="-1" strike="noStrike">
              <a:latin typeface="Arial"/>
            </a:endParaRPr>
          </a:p>
        </p:txBody>
      </p:sp>
      <p:sp>
        <p:nvSpPr>
          <p:cNvPr id="424" name="CustomShape 12"/>
          <p:cNvSpPr/>
          <p:nvPr/>
        </p:nvSpPr>
        <p:spPr>
          <a:xfrm>
            <a:off x="8595000" y="3017520"/>
            <a:ext cx="2281320" cy="257364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Loan risk</a:t>
            </a: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Insurance premiums</a:t>
            </a: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Targeted ads</a:t>
            </a:r>
            <a:endParaRPr b="0" lang="en-US" sz="1800" spc="-1" strike="noStrike">
              <a:latin typeface="Arial"/>
            </a:endParaRPr>
          </a:p>
          <a:p>
            <a:pPr marL="216000" indent="-211680">
              <a:lnSpc>
                <a:spcPct val="100000"/>
              </a:lnSpc>
              <a:buClr>
                <a:srgbClr val="000000"/>
              </a:buClr>
              <a:buSzPct val="45000"/>
              <a:buFont typeface="Wingdings" charset="2"/>
              <a:buChar char=""/>
            </a:pPr>
            <a:r>
              <a:rPr b="0" lang="en-US" sz="1800" spc="-1" strike="noStrike">
                <a:solidFill>
                  <a:srgbClr val="000000"/>
                </a:solidFill>
                <a:latin typeface="Arial"/>
                <a:ea typeface="DejaVu Sans"/>
              </a:rPr>
              <a:t>...</a:t>
            </a:r>
            <a:endParaRPr b="0" lang="en-US" sz="1800" spc="-1" strike="noStrike">
              <a:latin typeface="Arial"/>
            </a:endParaRPr>
          </a:p>
        </p:txBody>
      </p:sp>
      <mc:AlternateContent>
        <mc:Choice xmlns:a14="http://schemas.microsoft.com/office/drawing/2010/main" Requires="a14">
          <p:sp>
            <p:nvSpPr>
              <p:cNvPr id="425" name="Formula 13"/>
              <p:cNvSpPr txBox="1"/>
              <p:nvPr/>
            </p:nvSpPr>
            <p:spPr>
              <a:xfrm>
                <a:off x="4663440" y="502920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424">
                                            <p:txEl>
                                              <p:pRg st="1" end="1"/>
                                            </p:txEl>
                                          </p:spTgt>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424">
                                            <p:txEl>
                                              <p:pRg st="2" end="2"/>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424">
                                            <p:txEl>
                                              <p:pRg st="3" end="3"/>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8229240" y="2560320"/>
            <a:ext cx="3117600" cy="3245040"/>
          </a:xfrm>
          <a:prstGeom prst="rect">
            <a:avLst/>
          </a:prstGeom>
          <a:solidFill>
            <a:srgbClr val="ff0000">
              <a:alpha val="39000"/>
            </a:srgbClr>
          </a:solidFill>
          <a:ln>
            <a:solidFill>
              <a:srgbClr val="ff0000"/>
            </a:solidFill>
          </a:ln>
        </p:spPr>
        <p:style>
          <a:lnRef idx="0"/>
          <a:fillRef idx="0"/>
          <a:effectRef idx="0"/>
          <a:fontRef idx="minor"/>
        </p:style>
      </p:sp>
      <p:sp>
        <p:nvSpPr>
          <p:cNvPr id="427" name="CustomShape 2"/>
          <p:cNvSpPr/>
          <p:nvPr/>
        </p:nvSpPr>
        <p:spPr>
          <a:xfrm>
            <a:off x="1279800" y="2560320"/>
            <a:ext cx="2554920" cy="3245040"/>
          </a:xfrm>
          <a:prstGeom prst="rect">
            <a:avLst/>
          </a:prstGeom>
          <a:solidFill>
            <a:srgbClr val="2a6099">
              <a:alpha val="39000"/>
            </a:srgbClr>
          </a:solidFill>
          <a:ln>
            <a:solidFill>
              <a:srgbClr val="3465a4"/>
            </a:solidFill>
          </a:ln>
        </p:spPr>
        <p:style>
          <a:lnRef idx="0"/>
          <a:fillRef idx="0"/>
          <a:effectRef idx="0"/>
          <a:fontRef idx="minor"/>
        </p:style>
      </p:sp>
      <p:sp>
        <p:nvSpPr>
          <p:cNvPr id="428" name="CustomShape 3"/>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429" name="CustomShape 4"/>
          <p:cNvSpPr/>
          <p:nvPr/>
        </p:nvSpPr>
        <p:spPr>
          <a:xfrm>
            <a:off x="374400" y="1276200"/>
            <a:ext cx="10972440" cy="4565160"/>
          </a:xfrm>
          <a:prstGeom prst="rect">
            <a:avLst/>
          </a:prstGeom>
          <a:noFill/>
          <a:ln>
            <a:noFill/>
          </a:ln>
        </p:spPr>
        <p:style>
          <a:lnRef idx="0"/>
          <a:fillRef idx="0"/>
          <a:effectRef idx="0"/>
          <a:fontRef idx="minor"/>
        </p:style>
      </p:sp>
      <p:sp>
        <p:nvSpPr>
          <p:cNvPr id="430" name="CustomShape 5"/>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2000" spc="-1" strike="noStrike">
                <a:solidFill>
                  <a:srgbClr val="000000"/>
                </a:solidFill>
                <a:latin typeface="Open Sans"/>
                <a:ea typeface="Open Sans"/>
              </a:rPr>
              <a:t>NOTE: the inputs/outputs of the system can be </a:t>
            </a:r>
            <a:r>
              <a:rPr b="1" lang="en-US" sz="2000" spc="-1" strike="noStrike">
                <a:solidFill>
                  <a:srgbClr val="000000"/>
                </a:solidFill>
                <a:latin typeface="Open Sans"/>
                <a:ea typeface="Open Sans"/>
              </a:rPr>
              <a:t>anything</a:t>
            </a:r>
            <a:endParaRPr b="0" lang="en-US" sz="2000" spc="-1" strike="noStrike">
              <a:latin typeface="Arial"/>
            </a:endParaRPr>
          </a:p>
        </p:txBody>
      </p:sp>
      <p:sp>
        <p:nvSpPr>
          <p:cNvPr id="431" name="Line 6"/>
          <p:cNvSpPr/>
          <p:nvPr/>
        </p:nvSpPr>
        <p:spPr>
          <a:xfrm>
            <a:off x="3931560" y="4114800"/>
            <a:ext cx="1097280" cy="360"/>
          </a:xfrm>
          <a:prstGeom prst="line">
            <a:avLst/>
          </a:prstGeom>
          <a:ln w="38160">
            <a:solidFill>
              <a:srgbClr val="3465a4"/>
            </a:solidFill>
            <a:round/>
            <a:tailEnd len="med" type="triangle" w="med"/>
          </a:ln>
        </p:spPr>
        <p:style>
          <a:lnRef idx="0"/>
          <a:fillRef idx="0"/>
          <a:effectRef idx="0"/>
          <a:fontRef idx="minor"/>
        </p:style>
      </p:sp>
      <p:sp>
        <p:nvSpPr>
          <p:cNvPr id="432" name="Line 7"/>
          <p:cNvSpPr/>
          <p:nvPr/>
        </p:nvSpPr>
        <p:spPr>
          <a:xfrm>
            <a:off x="6674760" y="4114800"/>
            <a:ext cx="1463040" cy="360"/>
          </a:xfrm>
          <a:prstGeom prst="line">
            <a:avLst/>
          </a:prstGeom>
          <a:ln w="38160">
            <a:solidFill>
              <a:srgbClr val="ff4000"/>
            </a:solidFill>
            <a:round/>
            <a:tailEnd len="med" type="triangle" w="med"/>
          </a:ln>
        </p:spPr>
        <p:style>
          <a:lnRef idx="0"/>
          <a:fillRef idx="0"/>
          <a:effectRef idx="0"/>
          <a:fontRef idx="minor"/>
        </p:style>
      </p:sp>
      <p:sp>
        <p:nvSpPr>
          <p:cNvPr id="433" name="CustomShape 8"/>
          <p:cNvSpPr/>
          <p:nvPr/>
        </p:nvSpPr>
        <p:spPr>
          <a:xfrm>
            <a:off x="1371240" y="2579760"/>
            <a:ext cx="118332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inputs</a:t>
            </a:r>
            <a:endParaRPr b="0" lang="en-US" sz="1800" spc="-1" strike="noStrike">
              <a:latin typeface="Arial"/>
            </a:endParaRPr>
          </a:p>
        </p:txBody>
      </p:sp>
      <p:sp>
        <p:nvSpPr>
          <p:cNvPr id="434" name="CustomShape 9"/>
          <p:cNvSpPr/>
          <p:nvPr/>
        </p:nvSpPr>
        <p:spPr>
          <a:xfrm>
            <a:off x="10332360" y="2560320"/>
            <a:ext cx="1000440" cy="34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outputs</a:t>
            </a:r>
            <a:endParaRPr b="0" lang="en-US" sz="1800" spc="-1" strike="noStrike">
              <a:latin typeface="Arial"/>
            </a:endParaRPr>
          </a:p>
        </p:txBody>
      </p:sp>
      <mc:AlternateContent>
        <mc:Choice xmlns:a14="http://schemas.microsoft.com/office/drawing/2010/main" Requires="a14">
          <p:sp>
            <p:nvSpPr>
              <p:cNvPr id="435" name="Formula 10"/>
              <p:cNvSpPr txBox="1"/>
              <p:nvPr/>
            </p:nvSpPr>
            <p:spPr>
              <a:xfrm>
                <a:off x="4663440" y="502920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pic>
        <p:nvPicPr>
          <p:cNvPr id="436" name="" descr=""/>
          <p:cNvPicPr/>
          <p:nvPr/>
        </p:nvPicPr>
        <p:blipFill>
          <a:blip r:embed="rId1"/>
          <a:stretch/>
        </p:blipFill>
        <p:spPr>
          <a:xfrm>
            <a:off x="1395720" y="3863160"/>
            <a:ext cx="2314440" cy="444960"/>
          </a:xfrm>
          <a:prstGeom prst="rect">
            <a:avLst/>
          </a:prstGeom>
          <a:ln>
            <a:noFill/>
          </a:ln>
        </p:spPr>
      </p:pic>
      <p:pic>
        <p:nvPicPr>
          <p:cNvPr id="437" name="" descr=""/>
          <p:cNvPicPr/>
          <p:nvPr/>
        </p:nvPicPr>
        <p:blipFill>
          <a:blip r:embed="rId2"/>
          <a:stretch/>
        </p:blipFill>
        <p:spPr>
          <a:xfrm>
            <a:off x="8366760" y="3270240"/>
            <a:ext cx="2830320" cy="1788480"/>
          </a:xfrm>
          <a:prstGeom prst="rect">
            <a:avLst/>
          </a:prstGeom>
          <a:ln>
            <a:noFill/>
          </a:ln>
        </p:spPr>
      </p:pic>
      <p:pic>
        <p:nvPicPr>
          <p:cNvPr id="438" name="" descr=""/>
          <p:cNvPicPr/>
          <p:nvPr/>
        </p:nvPicPr>
        <p:blipFill>
          <a:blip r:embed="rId3"/>
          <a:stretch/>
        </p:blipFill>
        <p:spPr>
          <a:xfrm>
            <a:off x="5310000" y="3642480"/>
            <a:ext cx="1080360" cy="108036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440" name="CustomShape 2"/>
          <p:cNvSpPr/>
          <p:nvPr/>
        </p:nvSpPr>
        <p:spPr>
          <a:xfrm>
            <a:off x="374400" y="1240200"/>
            <a:ext cx="1126980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NOTE: Although I am focusing in on systems that perform “inference,” this ideas of a model as a function, weights as parameters, and inputs→outputs all generalize to other kinds of machine learning systems, like:</a:t>
            </a:r>
            <a:endParaRPr b="0" lang="en-US" sz="2000" spc="-1" strike="noStrike">
              <a:latin typeface="Arial"/>
            </a:endParaRPr>
          </a:p>
          <a:p>
            <a:pPr lvl="1" marL="432000" indent="-2145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Generative text models </a:t>
            </a:r>
            <a:br/>
            <a:r>
              <a:rPr b="0" lang="en-US" sz="2000" spc="-1" strike="noStrike">
                <a:solidFill>
                  <a:srgbClr val="000000"/>
                </a:solidFill>
                <a:latin typeface="Open Sans"/>
                <a:ea typeface="Open Sans"/>
              </a:rPr>
              <a:t>(ChatGPT, Bing, LLaMA, etc.)</a:t>
            </a:r>
            <a:endParaRPr b="0" lang="en-US" sz="2000" spc="-1" strike="noStrike">
              <a:latin typeface="Arial"/>
            </a:endParaRPr>
          </a:p>
          <a:p>
            <a:pPr lvl="1" marL="432000" indent="-2145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Generative image models</a:t>
            </a:r>
            <a:br/>
            <a:r>
              <a:rPr b="0" lang="en-US" sz="2000" spc="-1" strike="noStrike">
                <a:solidFill>
                  <a:srgbClr val="000000"/>
                </a:solidFill>
                <a:latin typeface="Open Sans"/>
                <a:ea typeface="Open Sans"/>
              </a:rPr>
              <a:t>(DALL-E, Stability Diffusion, etc.)</a:t>
            </a:r>
            <a:endParaRPr b="0" lang="en-US" sz="2000" spc="-1" strike="noStrike">
              <a:latin typeface="Arial"/>
            </a:endParaRPr>
          </a:p>
          <a:p>
            <a:pPr lvl="1" marL="432000" indent="-2145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And many more!</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440">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440">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44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442" name="CustomShape 2"/>
          <p:cNvSpPr/>
          <p:nvPr/>
        </p:nvSpPr>
        <p:spPr>
          <a:xfrm>
            <a:off x="374400" y="1240200"/>
            <a:ext cx="776016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inference system is determined by:</a:t>
            </a: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2a6099"/>
                </a:solidFill>
                <a:latin typeface="Open Sans"/>
                <a:ea typeface="Open Sans"/>
              </a:rPr>
              <a:t>function</a:t>
            </a:r>
            <a:r>
              <a:rPr b="1" lang="en-US" sz="2000" spc="-1" strike="noStrike">
                <a:solidFill>
                  <a:srgbClr val="000000"/>
                </a:solidFill>
                <a:latin typeface="Open Sans"/>
                <a:ea typeface="Open Sans"/>
              </a:rPr>
              <a:t> f</a:t>
            </a:r>
            <a:endParaRPr b="0" lang="en-US" sz="2000" spc="-1" strike="noStrike">
              <a:latin typeface="Arial"/>
            </a:endParaRPr>
          </a:p>
          <a:p>
            <a:pPr lvl="2" marL="648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“architecture” of the inference system</a:t>
            </a:r>
            <a:endParaRPr b="0" lang="en-US" sz="2000" spc="-1" strike="noStrike">
              <a:latin typeface="Arial"/>
            </a:endParaRPr>
          </a:p>
        </p:txBody>
      </p:sp>
      <p:sp>
        <p:nvSpPr>
          <p:cNvPr id="443" name="Line 3"/>
          <p:cNvSpPr/>
          <p:nvPr/>
        </p:nvSpPr>
        <p:spPr>
          <a:xfrm flipV="1">
            <a:off x="10395720" y="4333680"/>
            <a:ext cx="360" cy="457200"/>
          </a:xfrm>
          <a:prstGeom prst="line">
            <a:avLst/>
          </a:prstGeom>
          <a:ln w="38160">
            <a:solidFill>
              <a:srgbClr val="3465a4"/>
            </a:solidFill>
            <a:round/>
            <a:tailEnd len="med" type="triangle" w="med"/>
          </a:ln>
        </p:spPr>
        <p:style>
          <a:lnRef idx="0"/>
          <a:fillRef idx="0"/>
          <a:effectRef idx="0"/>
          <a:fontRef idx="minor"/>
        </p:style>
      </p:sp>
      <p:grpSp>
        <p:nvGrpSpPr>
          <p:cNvPr id="444" name="Group 4"/>
          <p:cNvGrpSpPr/>
          <p:nvPr/>
        </p:nvGrpSpPr>
        <p:grpSpPr>
          <a:xfrm>
            <a:off x="9270000" y="2287440"/>
            <a:ext cx="2497680" cy="2000160"/>
            <a:chOff x="9270000" y="2287440"/>
            <a:chExt cx="2497680" cy="2000160"/>
          </a:xfrm>
        </p:grpSpPr>
        <p:grpSp>
          <p:nvGrpSpPr>
            <p:cNvPr id="445" name="Group 5"/>
            <p:cNvGrpSpPr/>
            <p:nvPr/>
          </p:nvGrpSpPr>
          <p:grpSpPr>
            <a:xfrm>
              <a:off x="9722160" y="2287440"/>
              <a:ext cx="1457640" cy="1457640"/>
              <a:chOff x="9722160" y="2287440"/>
              <a:chExt cx="1457640" cy="1457640"/>
            </a:xfrm>
          </p:grpSpPr>
          <p:sp>
            <p:nvSpPr>
              <p:cNvPr id="446" name="CustomShape 6"/>
              <p:cNvSpPr/>
              <p:nvPr/>
            </p:nvSpPr>
            <p:spPr>
              <a:xfrm>
                <a:off x="9722160" y="2287440"/>
                <a:ext cx="1457640" cy="1457640"/>
              </a:xfrm>
              <a:prstGeom prst="ellipse">
                <a:avLst/>
              </a:prstGeom>
              <a:solidFill>
                <a:srgbClr val="333333"/>
              </a:solidFill>
              <a:ln>
                <a:noFill/>
              </a:ln>
            </p:spPr>
            <p:style>
              <a:lnRef idx="0"/>
              <a:fillRef idx="0"/>
              <a:effectRef idx="0"/>
              <a:fontRef idx="minor"/>
            </p:style>
          </p:sp>
          <p:pic>
            <p:nvPicPr>
              <p:cNvPr id="447" name="Picture 20_4" descr=""/>
              <p:cNvPicPr/>
              <p:nvPr/>
            </p:nvPicPr>
            <p:blipFill>
              <a:blip r:embed="rId1"/>
              <a:srcRect l="13248" t="30875" r="62057" b="30129"/>
              <a:stretch/>
            </p:blipFill>
            <p:spPr>
              <a:xfrm>
                <a:off x="9885960" y="2561760"/>
                <a:ext cx="1182960" cy="817200"/>
              </a:xfrm>
              <a:prstGeom prst="rect">
                <a:avLst/>
              </a:prstGeom>
              <a:ln>
                <a:noFill/>
              </a:ln>
            </p:spPr>
          </p:pic>
        </p:grpSp>
        <mc:AlternateContent>
          <mc:Choice xmlns:a14="http://schemas.microsoft.com/office/drawing/2010/main" Requires="a14">
            <p:sp>
              <p:nvSpPr>
                <p:cNvPr id="448" name="Formula 7"/>
                <p:cNvSpPr txBox="1"/>
                <p:nvPr/>
              </p:nvSpPr>
              <p:spPr>
                <a:xfrm>
                  <a:off x="9270000" y="3926520"/>
                  <a:ext cx="249768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the staggering variety of possible models</a:t>
            </a:r>
            <a:endParaRPr b="0" lang="en-US" sz="2800" spc="-1" strike="noStrike">
              <a:latin typeface="Arial"/>
            </a:endParaRPr>
          </a:p>
        </p:txBody>
      </p:sp>
      <p:sp>
        <p:nvSpPr>
          <p:cNvPr id="450" name="CustomShape 2"/>
          <p:cNvSpPr/>
          <p:nvPr/>
        </p:nvSpPr>
        <p:spPr>
          <a:xfrm>
            <a:off x="374400" y="1240200"/>
            <a:ext cx="1131912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Note: we won’t get into the details, but models (functions) can vary </a:t>
            </a:r>
            <a:r>
              <a:rPr b="1" lang="en-US" sz="2000" spc="-1" strike="noStrike">
                <a:solidFill>
                  <a:srgbClr val="000000"/>
                </a:solidFill>
                <a:latin typeface="Open Sans"/>
                <a:ea typeface="Open Sans"/>
              </a:rPr>
              <a:t>a lot</a:t>
            </a:r>
            <a:r>
              <a:rPr b="0" lang="en-US" sz="2000" spc="-1" strike="noStrike">
                <a:solidFill>
                  <a:srgbClr val="000000"/>
                </a:solidFill>
                <a:latin typeface="Open Sans"/>
                <a:ea typeface="Open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the staggering variety of possible models</a:t>
            </a:r>
            <a:endParaRPr b="0" lang="en-US" sz="2800" spc="-1" strike="noStrike">
              <a:latin typeface="Arial"/>
            </a:endParaRPr>
          </a:p>
        </p:txBody>
      </p:sp>
      <p:sp>
        <p:nvSpPr>
          <p:cNvPr id="452" name="CustomShape 2"/>
          <p:cNvSpPr/>
          <p:nvPr/>
        </p:nvSpPr>
        <p:spPr>
          <a:xfrm>
            <a:off x="374400" y="1240200"/>
            <a:ext cx="1131912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Note: we won’t get into the details, but models (functions) can vary </a:t>
            </a:r>
            <a:r>
              <a:rPr b="1" lang="en-US" sz="2000" spc="-1" strike="noStrike">
                <a:solidFill>
                  <a:srgbClr val="000000"/>
                </a:solidFill>
                <a:latin typeface="Open Sans"/>
                <a:ea typeface="Open Sans"/>
              </a:rPr>
              <a:t>a lot</a:t>
            </a:r>
            <a:r>
              <a:rPr b="0" lang="en-US" sz="2000" spc="-1" strike="noStrike">
                <a:solidFill>
                  <a:srgbClr val="000000"/>
                </a:solidFill>
                <a:latin typeface="Open Sans"/>
                <a:ea typeface="Open Sans"/>
              </a:rPr>
              <a:t>.</a:t>
            </a:r>
            <a:endParaRPr b="0" lang="en-US" sz="2000" spc="-1" strike="noStrike">
              <a:latin typeface="Arial"/>
            </a:endParaRPr>
          </a:p>
        </p:txBody>
      </p:sp>
      <p:grpSp>
        <p:nvGrpSpPr>
          <p:cNvPr id="453" name="Group 3"/>
          <p:cNvGrpSpPr/>
          <p:nvPr/>
        </p:nvGrpSpPr>
        <p:grpSpPr>
          <a:xfrm>
            <a:off x="2345760" y="5663520"/>
            <a:ext cx="7678080" cy="687960"/>
            <a:chOff x="2345760" y="5663520"/>
            <a:chExt cx="7678080" cy="687960"/>
          </a:xfrm>
        </p:grpSpPr>
        <p:pic>
          <p:nvPicPr>
            <p:cNvPr id="454" name="" descr=""/>
            <p:cNvPicPr/>
            <p:nvPr/>
          </p:nvPicPr>
          <p:blipFill>
            <a:blip r:embed="rId1"/>
            <a:stretch/>
          </p:blipFill>
          <p:spPr>
            <a:xfrm>
              <a:off x="2345760" y="5713200"/>
              <a:ext cx="593280" cy="427320"/>
            </a:xfrm>
            <a:prstGeom prst="rect">
              <a:avLst/>
            </a:prstGeom>
            <a:ln>
              <a:noFill/>
            </a:ln>
          </p:spPr>
        </p:pic>
        <p:sp>
          <p:nvSpPr>
            <p:cNvPr id="455" name="CustomShape 4"/>
            <p:cNvSpPr/>
            <p:nvPr/>
          </p:nvSpPr>
          <p:spPr>
            <a:xfrm>
              <a:off x="2920320" y="5663520"/>
              <a:ext cx="710352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https://www.kaggle.com/code/cdeotte/how-to-choose-cnn-architecture-mnist/notebook</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456" name="" descr=""/>
          <p:cNvPicPr/>
          <p:nvPr/>
        </p:nvPicPr>
        <p:blipFill>
          <a:blip r:embed="rId3"/>
          <a:stretch/>
        </p:blipFill>
        <p:spPr>
          <a:xfrm>
            <a:off x="1819080" y="2199960"/>
            <a:ext cx="8431200" cy="30693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The scope of this talk</a:t>
            </a:r>
            <a:endParaRPr b="0" lang="en-US" sz="2800" spc="-1" strike="noStrike">
              <a:latin typeface="Arial"/>
            </a:endParaRPr>
          </a:p>
        </p:txBody>
      </p:sp>
      <p:sp>
        <p:nvSpPr>
          <p:cNvPr id="264" name="CustomShape 2"/>
          <p:cNvSpPr/>
          <p:nvPr/>
        </p:nvSpPr>
        <p:spPr>
          <a:xfrm>
            <a:off x="374400" y="1240200"/>
            <a:ext cx="6755760" cy="4565160"/>
          </a:xfrm>
          <a:prstGeom prst="rect">
            <a:avLst/>
          </a:prstGeom>
          <a:noFill/>
          <a:ln>
            <a:noFill/>
          </a:ln>
        </p:spPr>
        <p:style>
          <a:lnRef idx="0"/>
          <a:fillRef idx="0"/>
          <a:effectRef idx="0"/>
          <a:fontRef idx="minor"/>
        </p:style>
        <p:txBody>
          <a:bodyPr lIns="90000" rIns="90000" tIns="45000" bIns="45000">
            <a:normAutofit/>
          </a:bodyPr>
          <a:p>
            <a:pPr marL="211680" indent="-20556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The main purpose: </a:t>
            </a:r>
            <a:r>
              <a:rPr b="1" lang="en-US" sz="2600" spc="-1" strike="noStrike">
                <a:solidFill>
                  <a:srgbClr val="000000"/>
                </a:solidFill>
                <a:latin typeface="Open Sans"/>
                <a:ea typeface="Open Sans"/>
              </a:rPr>
              <a:t>demystification</a:t>
            </a:r>
            <a:r>
              <a:rPr b="0" lang="en-US" sz="2600" spc="-1" strike="noStrike">
                <a:solidFill>
                  <a:srgbClr val="000000"/>
                </a:solidFill>
                <a:latin typeface="Open Sans"/>
                <a:ea typeface="Open Sans"/>
              </a:rPr>
              <a:t> of machine learning systems, with some focus on neural networks</a:t>
            </a:r>
            <a:endParaRPr b="0" lang="en-US" sz="2600" spc="-1" strike="noStrike">
              <a:latin typeface="Arial"/>
            </a:endParaRPr>
          </a:p>
          <a:p>
            <a:pPr lvl="1" marL="423360" indent="-2102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What are these systems?</a:t>
            </a:r>
            <a:endParaRPr b="0" lang="en-US" sz="2600" spc="-1" strike="noStrike">
              <a:latin typeface="Arial"/>
            </a:endParaRPr>
          </a:p>
          <a:p>
            <a:pPr lvl="1" marL="423360" indent="-2102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How do these systems work?</a:t>
            </a:r>
            <a:endParaRPr b="0" lang="en-US" sz="2600" spc="-1" strike="noStrike">
              <a:latin typeface="Arial"/>
            </a:endParaRPr>
          </a:p>
          <a:p>
            <a:pPr lvl="1" marL="423360" indent="-2102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How do these systems </a:t>
            </a:r>
            <a:r>
              <a:rPr b="1" lang="en-US" sz="2600" spc="-1" strike="noStrike">
                <a:solidFill>
                  <a:srgbClr val="000000"/>
                </a:solidFill>
                <a:latin typeface="Open Sans"/>
                <a:ea typeface="Open Sans"/>
              </a:rPr>
              <a:t>not</a:t>
            </a:r>
            <a:r>
              <a:rPr b="0" lang="en-US" sz="2600" spc="-1" strike="noStrike">
                <a:solidFill>
                  <a:srgbClr val="000000"/>
                </a:solidFill>
                <a:latin typeface="Open Sans"/>
                <a:ea typeface="Open Sans"/>
              </a:rPr>
              <a:t> work?</a:t>
            </a:r>
            <a:endParaRPr b="0" lang="en-US" sz="2600" spc="-1" strike="noStrike">
              <a:latin typeface="Arial"/>
            </a:endParaRPr>
          </a:p>
          <a:p>
            <a:pPr lvl="1" marL="423360" indent="-210240">
              <a:lnSpc>
                <a:spcPct val="130000"/>
              </a:lnSpc>
              <a:spcBef>
                <a:spcPts val="1001"/>
              </a:spcBef>
              <a:buClr>
                <a:srgbClr val="000000"/>
              </a:buClr>
              <a:buSzPct val="45000"/>
              <a:buFont typeface="Wingdings" charset="2"/>
              <a:buChar char=""/>
              <a:tabLst>
                <a:tab algn="l" pos="0"/>
              </a:tabLst>
            </a:pPr>
            <a:r>
              <a:rPr b="0" lang="en-US" sz="2600" spc="-1" strike="noStrike">
                <a:solidFill>
                  <a:srgbClr val="000000"/>
                </a:solidFill>
                <a:latin typeface="Open Sans"/>
                <a:ea typeface="Open Sans"/>
              </a:rPr>
              <a:t>What should we do about that?</a:t>
            </a:r>
            <a:endParaRPr b="0" lang="en-US" sz="2600" spc="-1" strike="noStrike">
              <a:latin typeface="Arial"/>
            </a:endParaRPr>
          </a:p>
        </p:txBody>
      </p:sp>
      <p:grpSp>
        <p:nvGrpSpPr>
          <p:cNvPr id="265" name="Group 3"/>
          <p:cNvGrpSpPr/>
          <p:nvPr/>
        </p:nvGrpSpPr>
        <p:grpSpPr>
          <a:xfrm>
            <a:off x="7223400" y="1272600"/>
            <a:ext cx="4212000" cy="4669200"/>
            <a:chOff x="7223400" y="1272600"/>
            <a:chExt cx="4212000" cy="4669200"/>
          </a:xfrm>
        </p:grpSpPr>
        <p:pic>
          <p:nvPicPr>
            <p:cNvPr id="266" name="" descr=""/>
            <p:cNvPicPr/>
            <p:nvPr/>
          </p:nvPicPr>
          <p:blipFill>
            <a:blip r:embed="rId1"/>
            <a:stretch/>
          </p:blipFill>
          <p:spPr>
            <a:xfrm>
              <a:off x="7223400" y="1272600"/>
              <a:ext cx="4212000" cy="4212000"/>
            </a:xfrm>
            <a:prstGeom prst="rect">
              <a:avLst/>
            </a:prstGeom>
            <a:ln>
              <a:noFill/>
            </a:ln>
          </p:spPr>
        </p:pic>
        <p:sp>
          <p:nvSpPr>
            <p:cNvPr id="267" name="CustomShape 4"/>
            <p:cNvSpPr/>
            <p:nvPr/>
          </p:nvSpPr>
          <p:spPr>
            <a:xfrm>
              <a:off x="7223400" y="5577840"/>
              <a:ext cx="4204440" cy="36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From @forrestbrazeal@hachyderm.io</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the staggering variety of possible models</a:t>
            </a:r>
            <a:endParaRPr b="0" lang="en-US" sz="2800" spc="-1" strike="noStrike">
              <a:latin typeface="Arial"/>
            </a:endParaRPr>
          </a:p>
        </p:txBody>
      </p:sp>
      <p:sp>
        <p:nvSpPr>
          <p:cNvPr id="458" name="CustomShape 2"/>
          <p:cNvSpPr/>
          <p:nvPr/>
        </p:nvSpPr>
        <p:spPr>
          <a:xfrm>
            <a:off x="374400" y="1240200"/>
            <a:ext cx="1131912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Note: we won’t get into the details, but models (functions) can vary </a:t>
            </a:r>
            <a:r>
              <a:rPr b="1" lang="en-US" sz="2000" spc="-1" strike="noStrike">
                <a:solidFill>
                  <a:srgbClr val="000000"/>
                </a:solidFill>
                <a:latin typeface="Open Sans"/>
                <a:ea typeface="Open Sans"/>
              </a:rPr>
              <a:t>a lot</a:t>
            </a:r>
            <a:r>
              <a:rPr b="0" lang="en-US" sz="2000" spc="-1" strike="noStrike">
                <a:solidFill>
                  <a:srgbClr val="000000"/>
                </a:solidFill>
                <a:latin typeface="Open Sans"/>
                <a:ea typeface="Open Sans"/>
              </a:rPr>
              <a:t>.</a:t>
            </a:r>
            <a:endParaRPr b="0" lang="en-US" sz="2000" spc="-1" strike="noStrike">
              <a:latin typeface="Arial"/>
            </a:endParaRPr>
          </a:p>
        </p:txBody>
      </p:sp>
      <p:grpSp>
        <p:nvGrpSpPr>
          <p:cNvPr id="459" name="Group 3"/>
          <p:cNvGrpSpPr/>
          <p:nvPr/>
        </p:nvGrpSpPr>
        <p:grpSpPr>
          <a:xfrm>
            <a:off x="5625360" y="4122360"/>
            <a:ext cx="5812920" cy="766080"/>
            <a:chOff x="5625360" y="4122360"/>
            <a:chExt cx="5812920" cy="766080"/>
          </a:xfrm>
        </p:grpSpPr>
        <p:pic>
          <p:nvPicPr>
            <p:cNvPr id="460" name="" descr=""/>
            <p:cNvPicPr/>
            <p:nvPr/>
          </p:nvPicPr>
          <p:blipFill>
            <a:blip r:embed="rId1"/>
            <a:stretch/>
          </p:blipFill>
          <p:spPr>
            <a:xfrm>
              <a:off x="5625360" y="4122360"/>
              <a:ext cx="593280" cy="427320"/>
            </a:xfrm>
            <a:prstGeom prst="rect">
              <a:avLst/>
            </a:prstGeom>
            <a:ln>
              <a:noFill/>
            </a:ln>
          </p:spPr>
        </p:pic>
        <p:sp>
          <p:nvSpPr>
            <p:cNvPr id="461" name="CustomShape 4"/>
            <p:cNvSpPr/>
            <p:nvPr/>
          </p:nvSpPr>
          <p:spPr>
            <a:xfrm>
              <a:off x="6180480" y="4200480"/>
              <a:ext cx="525780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https://en.wikipedia.org/wiki/Generative_pre-trained_transformer</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462" name="" descr=""/>
          <p:cNvPicPr/>
          <p:nvPr/>
        </p:nvPicPr>
        <p:blipFill>
          <a:blip r:embed="rId3"/>
          <a:stretch/>
        </p:blipFill>
        <p:spPr>
          <a:xfrm>
            <a:off x="1440720" y="1847520"/>
            <a:ext cx="3889800" cy="46792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the staggering variety of possible models</a:t>
            </a:r>
            <a:endParaRPr b="0" lang="en-US" sz="2800" spc="-1" strike="noStrike">
              <a:latin typeface="Arial"/>
            </a:endParaRPr>
          </a:p>
        </p:txBody>
      </p:sp>
      <p:sp>
        <p:nvSpPr>
          <p:cNvPr id="464" name="CustomShape 2"/>
          <p:cNvSpPr/>
          <p:nvPr/>
        </p:nvSpPr>
        <p:spPr>
          <a:xfrm>
            <a:off x="374400" y="1240200"/>
            <a:ext cx="1131912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Note: we won’t get into the details, but models (functions) can vary </a:t>
            </a:r>
            <a:r>
              <a:rPr b="1" lang="en-US" sz="2000" spc="-1" strike="noStrike">
                <a:solidFill>
                  <a:srgbClr val="000000"/>
                </a:solidFill>
                <a:latin typeface="Open Sans"/>
                <a:ea typeface="Open Sans"/>
              </a:rPr>
              <a:t>a lot</a:t>
            </a:r>
            <a:r>
              <a:rPr b="0" lang="en-US" sz="2000" spc="-1" strike="noStrike">
                <a:solidFill>
                  <a:srgbClr val="000000"/>
                </a:solidFill>
                <a:latin typeface="Open Sans"/>
                <a:ea typeface="Open Sans"/>
              </a:rPr>
              <a:t>.</a:t>
            </a:r>
            <a:endParaRPr b="0" lang="en-US" sz="2000" spc="-1" strike="noStrike">
              <a:latin typeface="Arial"/>
            </a:endParaRPr>
          </a:p>
        </p:txBody>
      </p:sp>
      <p:grpSp>
        <p:nvGrpSpPr>
          <p:cNvPr id="465" name="Group 3"/>
          <p:cNvGrpSpPr/>
          <p:nvPr/>
        </p:nvGrpSpPr>
        <p:grpSpPr>
          <a:xfrm>
            <a:off x="4280040" y="5831280"/>
            <a:ext cx="5812920" cy="766080"/>
            <a:chOff x="4280040" y="5831280"/>
            <a:chExt cx="5812920" cy="766080"/>
          </a:xfrm>
        </p:grpSpPr>
        <p:pic>
          <p:nvPicPr>
            <p:cNvPr id="466" name="" descr=""/>
            <p:cNvPicPr/>
            <p:nvPr/>
          </p:nvPicPr>
          <p:blipFill>
            <a:blip r:embed="rId1"/>
            <a:stretch/>
          </p:blipFill>
          <p:spPr>
            <a:xfrm>
              <a:off x="4280040" y="5831280"/>
              <a:ext cx="593280" cy="427320"/>
            </a:xfrm>
            <a:prstGeom prst="rect">
              <a:avLst/>
            </a:prstGeom>
            <a:ln>
              <a:noFill/>
            </a:ln>
          </p:spPr>
        </p:pic>
        <p:sp>
          <p:nvSpPr>
            <p:cNvPr id="467" name="CustomShape 4"/>
            <p:cNvSpPr/>
            <p:nvPr/>
          </p:nvSpPr>
          <p:spPr>
            <a:xfrm>
              <a:off x="4835160" y="5909400"/>
              <a:ext cx="525780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https://arxiv.org/abs/2112.10752</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468" name="" descr=""/>
          <p:cNvPicPr/>
          <p:nvPr/>
        </p:nvPicPr>
        <p:blipFill>
          <a:blip r:embed="rId3"/>
          <a:stretch/>
        </p:blipFill>
        <p:spPr>
          <a:xfrm>
            <a:off x="2508480" y="1899000"/>
            <a:ext cx="7495920" cy="38034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470" name="CustomShape 2"/>
          <p:cNvSpPr/>
          <p:nvPr/>
        </p:nvSpPr>
        <p:spPr>
          <a:xfrm>
            <a:off x="374400" y="1240200"/>
            <a:ext cx="776016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inference system is determined by:</a:t>
            </a: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000000"/>
                </a:solidFill>
                <a:latin typeface="Open Sans"/>
                <a:ea typeface="Open Sans"/>
              </a:rPr>
              <a:t>function f</a:t>
            </a: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ff0000"/>
                </a:solidFill>
                <a:latin typeface="Open Sans"/>
                <a:ea typeface="Open Sans"/>
              </a:rPr>
              <a:t>weights</a:t>
            </a:r>
            <a:r>
              <a:rPr b="1" lang="en-US" sz="2000" spc="-1" strike="noStrike">
                <a:solidFill>
                  <a:srgbClr val="000000"/>
                </a:solidFill>
                <a:latin typeface="Open Sans"/>
                <a:ea typeface="Open Sans"/>
              </a:rPr>
              <a:t> w</a:t>
            </a:r>
            <a:endParaRPr b="0" lang="en-US" sz="2000" spc="-1" strike="noStrike">
              <a:latin typeface="Arial"/>
            </a:endParaRPr>
          </a:p>
          <a:p>
            <a:pPr lvl="2" marL="648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information the system “learns” during training</a:t>
            </a:r>
            <a:endParaRPr b="0" lang="en-US" sz="2000" spc="-1" strike="noStrike">
              <a:latin typeface="Arial"/>
            </a:endParaRPr>
          </a:p>
        </p:txBody>
      </p:sp>
      <p:sp>
        <p:nvSpPr>
          <p:cNvPr id="471" name="Line 3"/>
          <p:cNvSpPr/>
          <p:nvPr/>
        </p:nvSpPr>
        <p:spPr>
          <a:xfrm flipH="1" flipV="1">
            <a:off x="11493000" y="4333680"/>
            <a:ext cx="9360" cy="457200"/>
          </a:xfrm>
          <a:prstGeom prst="line">
            <a:avLst/>
          </a:prstGeom>
          <a:ln w="38160">
            <a:solidFill>
              <a:srgbClr val="ff4000"/>
            </a:solidFill>
            <a:round/>
            <a:tailEnd len="med" type="triangle" w="med"/>
          </a:ln>
        </p:spPr>
        <p:style>
          <a:lnRef idx="0"/>
          <a:fillRef idx="0"/>
          <a:effectRef idx="0"/>
          <a:fontRef idx="minor"/>
        </p:style>
      </p:sp>
      <p:grpSp>
        <p:nvGrpSpPr>
          <p:cNvPr id="472" name="Group 4"/>
          <p:cNvGrpSpPr/>
          <p:nvPr/>
        </p:nvGrpSpPr>
        <p:grpSpPr>
          <a:xfrm>
            <a:off x="9265320" y="2287440"/>
            <a:ext cx="2499120" cy="2007000"/>
            <a:chOff x="9265320" y="2287440"/>
            <a:chExt cx="2499120" cy="2007000"/>
          </a:xfrm>
        </p:grpSpPr>
        <p:grpSp>
          <p:nvGrpSpPr>
            <p:cNvPr id="473" name="Group 5"/>
            <p:cNvGrpSpPr/>
            <p:nvPr/>
          </p:nvGrpSpPr>
          <p:grpSpPr>
            <a:xfrm>
              <a:off x="9722160" y="2287440"/>
              <a:ext cx="1457640" cy="1457640"/>
              <a:chOff x="9722160" y="2287440"/>
              <a:chExt cx="1457640" cy="1457640"/>
            </a:xfrm>
          </p:grpSpPr>
          <p:sp>
            <p:nvSpPr>
              <p:cNvPr id="474" name="CustomShape 6"/>
              <p:cNvSpPr/>
              <p:nvPr/>
            </p:nvSpPr>
            <p:spPr>
              <a:xfrm>
                <a:off x="9722160" y="2287440"/>
                <a:ext cx="1457640" cy="1457640"/>
              </a:xfrm>
              <a:prstGeom prst="ellipse">
                <a:avLst/>
              </a:prstGeom>
              <a:solidFill>
                <a:srgbClr val="333333"/>
              </a:solidFill>
              <a:ln>
                <a:noFill/>
              </a:ln>
            </p:spPr>
            <p:style>
              <a:lnRef idx="0"/>
              <a:fillRef idx="0"/>
              <a:effectRef idx="0"/>
              <a:fontRef idx="minor"/>
            </p:style>
          </p:sp>
          <p:pic>
            <p:nvPicPr>
              <p:cNvPr id="475" name="Picture 20_4" descr=""/>
              <p:cNvPicPr/>
              <p:nvPr/>
            </p:nvPicPr>
            <p:blipFill>
              <a:blip r:embed="rId1"/>
              <a:srcRect l="13248" t="30875" r="62057" b="30129"/>
              <a:stretch/>
            </p:blipFill>
            <p:spPr>
              <a:xfrm>
                <a:off x="9885960" y="2561760"/>
                <a:ext cx="1182960" cy="817200"/>
              </a:xfrm>
              <a:prstGeom prst="rect">
                <a:avLst/>
              </a:prstGeom>
              <a:ln>
                <a:noFill/>
              </a:ln>
            </p:spPr>
          </p:pic>
        </p:grpSp>
        <mc:AlternateContent>
          <mc:Choice xmlns:a14="http://schemas.microsoft.com/office/drawing/2010/main" Requires="a14">
            <p:sp>
              <p:nvSpPr>
                <p:cNvPr id="476" name="Formula 7"/>
                <p:cNvSpPr txBox="1"/>
                <p:nvPr/>
              </p:nvSpPr>
              <p:spPr>
                <a:xfrm>
                  <a:off x="9265320" y="3933360"/>
                  <a:ext cx="2499120" cy="36108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62160" y="35136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grpSp>
        <p:nvGrpSpPr>
          <p:cNvPr id="478" name="Group 2"/>
          <p:cNvGrpSpPr/>
          <p:nvPr/>
        </p:nvGrpSpPr>
        <p:grpSpPr>
          <a:xfrm>
            <a:off x="8320680" y="1920240"/>
            <a:ext cx="1631520" cy="1234800"/>
            <a:chOff x="8320680" y="1920240"/>
            <a:chExt cx="1631520" cy="1234800"/>
          </a:xfrm>
        </p:grpSpPr>
        <p:grpSp>
          <p:nvGrpSpPr>
            <p:cNvPr id="479" name="Group 3"/>
            <p:cNvGrpSpPr/>
            <p:nvPr/>
          </p:nvGrpSpPr>
          <p:grpSpPr>
            <a:xfrm>
              <a:off x="8609040" y="1920240"/>
              <a:ext cx="918720" cy="886320"/>
              <a:chOff x="8609040" y="1920240"/>
              <a:chExt cx="918720" cy="886320"/>
            </a:xfrm>
          </p:grpSpPr>
          <p:sp>
            <p:nvSpPr>
              <p:cNvPr id="480" name="CustomShape 4"/>
              <p:cNvSpPr/>
              <p:nvPr/>
            </p:nvSpPr>
            <p:spPr>
              <a:xfrm>
                <a:off x="8609040" y="1920240"/>
                <a:ext cx="918720" cy="886320"/>
              </a:xfrm>
              <a:prstGeom prst="ellipse">
                <a:avLst/>
              </a:prstGeom>
              <a:solidFill>
                <a:srgbClr val="333333"/>
              </a:solidFill>
              <a:ln>
                <a:noFill/>
              </a:ln>
            </p:spPr>
            <p:style>
              <a:lnRef idx="0"/>
              <a:fillRef idx="0"/>
              <a:effectRef idx="0"/>
              <a:fontRef idx="minor"/>
            </p:style>
          </p:sp>
          <p:pic>
            <p:nvPicPr>
              <p:cNvPr id="481" name="Picture 20_4" descr=""/>
              <p:cNvPicPr/>
              <p:nvPr/>
            </p:nvPicPr>
            <p:blipFill>
              <a:blip r:embed="rId1"/>
              <a:srcRect l="13248" t="30875" r="62057" b="30129"/>
              <a:stretch/>
            </p:blipFill>
            <p:spPr>
              <a:xfrm>
                <a:off x="8712360" y="2087280"/>
                <a:ext cx="745560" cy="496080"/>
              </a:xfrm>
              <a:prstGeom prst="rect">
                <a:avLst/>
              </a:prstGeom>
              <a:ln>
                <a:noFill/>
              </a:ln>
            </p:spPr>
          </p:pic>
        </p:grpSp>
        <mc:AlternateContent>
          <mc:Choice xmlns:a14="http://schemas.microsoft.com/office/drawing/2010/main" Requires="a14">
            <p:sp>
              <p:nvSpPr>
                <p:cNvPr id="482" name="Formula 5"/>
                <p:cNvSpPr txBox="1"/>
                <p:nvPr/>
              </p:nvSpPr>
              <p:spPr>
                <a:xfrm>
                  <a:off x="8320680" y="2922480"/>
                  <a:ext cx="16315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1</m:t>
                              </m:r>
                            </m:sub>
                          </m:sSub>
                        </m:e>
                      </m:d>
                    </m:oMath>
                  </a14:m>
                </a:p>
              </p:txBody>
            </p:sp>
          </mc:Choice>
          <mc:Fallback/>
        </mc:AlternateContent>
      </p:grpSp>
      <p:sp>
        <p:nvSpPr>
          <p:cNvPr id="483" name="CustomShape 6"/>
          <p:cNvSpPr/>
          <p:nvPr/>
        </p:nvSpPr>
        <p:spPr>
          <a:xfrm>
            <a:off x="374400" y="1240200"/>
            <a:ext cx="849168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inference system is determined by:</a:t>
            </a: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000000"/>
                </a:solidFill>
                <a:latin typeface="Open Sans"/>
                <a:ea typeface="Open Sans"/>
              </a:rPr>
              <a:t>function f</a:t>
            </a: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000000"/>
                </a:solidFill>
                <a:latin typeface="Open Sans"/>
                <a:ea typeface="Open Sans"/>
              </a:rPr>
              <a:t>weights w</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lvl="1" marL="432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a:t>
            </a:r>
            <a:r>
              <a:rPr b="1" lang="en-US" sz="2000" spc="-1" strike="noStrike">
                <a:solidFill>
                  <a:srgbClr val="2a6099"/>
                </a:solidFill>
                <a:latin typeface="Open Sans"/>
                <a:ea typeface="Open Sans"/>
              </a:rPr>
              <a:t>function</a:t>
            </a:r>
            <a:r>
              <a:rPr b="0" lang="en-US" sz="2000" spc="-1" strike="noStrike">
                <a:solidFill>
                  <a:srgbClr val="000000"/>
                </a:solidFill>
                <a:latin typeface="Open Sans"/>
                <a:ea typeface="Open Sans"/>
              </a:rPr>
              <a:t> represents an entire class of systems</a:t>
            </a:r>
            <a:endParaRPr b="0" lang="en-US" sz="2000" spc="-1" strike="noStrike">
              <a:latin typeface="Arial"/>
            </a:endParaRPr>
          </a:p>
          <a:p>
            <a:pPr lvl="2" marL="648000" indent="-2131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i.e. “systems that can recognize objects in images”</a:t>
            </a:r>
            <a:endParaRPr b="0" lang="en-US" sz="2000" spc="-1" strike="noStrike">
              <a:latin typeface="Arial"/>
            </a:endParaRPr>
          </a:p>
        </p:txBody>
      </p:sp>
      <p:grpSp>
        <p:nvGrpSpPr>
          <p:cNvPr id="484" name="Group 7"/>
          <p:cNvGrpSpPr/>
          <p:nvPr/>
        </p:nvGrpSpPr>
        <p:grpSpPr>
          <a:xfrm>
            <a:off x="10175760" y="1920240"/>
            <a:ext cx="1632960" cy="1234800"/>
            <a:chOff x="10175760" y="1920240"/>
            <a:chExt cx="1632960" cy="1234800"/>
          </a:xfrm>
        </p:grpSpPr>
        <p:grpSp>
          <p:nvGrpSpPr>
            <p:cNvPr id="485" name="Group 8"/>
            <p:cNvGrpSpPr/>
            <p:nvPr/>
          </p:nvGrpSpPr>
          <p:grpSpPr>
            <a:xfrm>
              <a:off x="10464120" y="1920240"/>
              <a:ext cx="918720" cy="886320"/>
              <a:chOff x="10464120" y="1920240"/>
              <a:chExt cx="918720" cy="886320"/>
            </a:xfrm>
          </p:grpSpPr>
          <p:sp>
            <p:nvSpPr>
              <p:cNvPr id="486" name="CustomShape 9"/>
              <p:cNvSpPr/>
              <p:nvPr/>
            </p:nvSpPr>
            <p:spPr>
              <a:xfrm>
                <a:off x="10464120" y="1920240"/>
                <a:ext cx="918720" cy="886320"/>
              </a:xfrm>
              <a:prstGeom prst="ellipse">
                <a:avLst/>
              </a:prstGeom>
              <a:solidFill>
                <a:srgbClr val="333333"/>
              </a:solidFill>
              <a:ln>
                <a:noFill/>
              </a:ln>
            </p:spPr>
            <p:style>
              <a:lnRef idx="0"/>
              <a:fillRef idx="0"/>
              <a:effectRef idx="0"/>
              <a:fontRef idx="minor"/>
            </p:style>
          </p:sp>
          <p:pic>
            <p:nvPicPr>
              <p:cNvPr id="487" name="Picture 20_4" descr=""/>
              <p:cNvPicPr/>
              <p:nvPr/>
            </p:nvPicPr>
            <p:blipFill>
              <a:blip r:embed="rId2"/>
              <a:srcRect l="13248" t="30875" r="62057" b="30129"/>
              <a:stretch/>
            </p:blipFill>
            <p:spPr>
              <a:xfrm>
                <a:off x="10567440" y="2087280"/>
                <a:ext cx="745560" cy="496080"/>
              </a:xfrm>
              <a:prstGeom prst="rect">
                <a:avLst/>
              </a:prstGeom>
              <a:ln>
                <a:noFill/>
              </a:ln>
            </p:spPr>
          </p:pic>
        </p:grpSp>
        <mc:AlternateContent>
          <mc:Choice xmlns:a14="http://schemas.microsoft.com/office/drawing/2010/main" Requires="a14">
            <p:sp>
              <p:nvSpPr>
                <p:cNvPr id="488" name="Formula 10"/>
                <p:cNvSpPr txBox="1"/>
                <p:nvPr/>
              </p:nvSpPr>
              <p:spPr>
                <a:xfrm>
                  <a:off x="10175760" y="2922480"/>
                  <a:ext cx="163296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2</m:t>
                              </m:r>
                            </m:sub>
                          </m:sSub>
                        </m:e>
                      </m:d>
                    </m:oMath>
                  </a14:m>
                </a:p>
              </p:txBody>
            </p:sp>
          </mc:Choice>
          <mc:Fallback/>
        </mc:AlternateContent>
      </p:grpSp>
      <p:grpSp>
        <p:nvGrpSpPr>
          <p:cNvPr id="489" name="Group 11"/>
          <p:cNvGrpSpPr/>
          <p:nvPr/>
        </p:nvGrpSpPr>
        <p:grpSpPr>
          <a:xfrm>
            <a:off x="8321040" y="3473280"/>
            <a:ext cx="1635120" cy="1234800"/>
            <a:chOff x="8321040" y="3473280"/>
            <a:chExt cx="1635120" cy="1234800"/>
          </a:xfrm>
        </p:grpSpPr>
        <p:grpSp>
          <p:nvGrpSpPr>
            <p:cNvPr id="490" name="Group 12"/>
            <p:cNvGrpSpPr/>
            <p:nvPr/>
          </p:nvGrpSpPr>
          <p:grpSpPr>
            <a:xfrm>
              <a:off x="8610120" y="3473280"/>
              <a:ext cx="918000" cy="885600"/>
              <a:chOff x="8610120" y="3473280"/>
              <a:chExt cx="918000" cy="885600"/>
            </a:xfrm>
          </p:grpSpPr>
          <p:sp>
            <p:nvSpPr>
              <p:cNvPr id="491" name="CustomShape 13"/>
              <p:cNvSpPr/>
              <p:nvPr/>
            </p:nvSpPr>
            <p:spPr>
              <a:xfrm>
                <a:off x="8610120" y="3473280"/>
                <a:ext cx="918000" cy="885600"/>
              </a:xfrm>
              <a:prstGeom prst="ellipse">
                <a:avLst/>
              </a:prstGeom>
              <a:solidFill>
                <a:srgbClr val="333333"/>
              </a:solidFill>
              <a:ln>
                <a:noFill/>
              </a:ln>
            </p:spPr>
            <p:style>
              <a:lnRef idx="0"/>
              <a:fillRef idx="0"/>
              <a:effectRef idx="0"/>
              <a:fontRef idx="minor"/>
            </p:style>
          </p:sp>
          <p:pic>
            <p:nvPicPr>
              <p:cNvPr id="492" name="Picture 20_4" descr=""/>
              <p:cNvPicPr/>
              <p:nvPr/>
            </p:nvPicPr>
            <p:blipFill>
              <a:blip r:embed="rId3"/>
              <a:srcRect l="13248" t="30875" r="62057" b="30129"/>
              <a:stretch/>
            </p:blipFill>
            <p:spPr>
              <a:xfrm>
                <a:off x="8712720" y="3640320"/>
                <a:ext cx="745560" cy="496080"/>
              </a:xfrm>
              <a:prstGeom prst="rect">
                <a:avLst/>
              </a:prstGeom>
              <a:ln>
                <a:noFill/>
              </a:ln>
            </p:spPr>
          </p:pic>
        </p:grpSp>
        <mc:AlternateContent>
          <mc:Choice xmlns:a14="http://schemas.microsoft.com/office/drawing/2010/main" Requires="a14">
            <p:sp>
              <p:nvSpPr>
                <p:cNvPr id="493" name="Formula 14"/>
                <p:cNvSpPr txBox="1"/>
                <p:nvPr/>
              </p:nvSpPr>
              <p:spPr>
                <a:xfrm>
                  <a:off x="8321040" y="4475520"/>
                  <a:ext cx="16351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3</m:t>
                              </m:r>
                            </m:sub>
                          </m:sSub>
                        </m:e>
                      </m:d>
                    </m:oMath>
                  </a14:m>
                </a:p>
              </p:txBody>
            </p:sp>
          </mc:Choice>
          <mc:Fallback/>
        </mc:AlternateContent>
      </p:grpSp>
      <p:grpSp>
        <p:nvGrpSpPr>
          <p:cNvPr id="494" name="Group 15"/>
          <p:cNvGrpSpPr/>
          <p:nvPr/>
        </p:nvGrpSpPr>
        <p:grpSpPr>
          <a:xfrm>
            <a:off x="10176120" y="3473280"/>
            <a:ext cx="1640520" cy="1234800"/>
            <a:chOff x="10176120" y="3473280"/>
            <a:chExt cx="1640520" cy="1234800"/>
          </a:xfrm>
        </p:grpSpPr>
        <p:grpSp>
          <p:nvGrpSpPr>
            <p:cNvPr id="495" name="Group 16"/>
            <p:cNvGrpSpPr/>
            <p:nvPr/>
          </p:nvGrpSpPr>
          <p:grpSpPr>
            <a:xfrm>
              <a:off x="10464840" y="3473280"/>
              <a:ext cx="918360" cy="885600"/>
              <a:chOff x="10464840" y="3473280"/>
              <a:chExt cx="918360" cy="885600"/>
            </a:xfrm>
          </p:grpSpPr>
          <p:sp>
            <p:nvSpPr>
              <p:cNvPr id="496" name="CustomShape 17"/>
              <p:cNvSpPr/>
              <p:nvPr/>
            </p:nvSpPr>
            <p:spPr>
              <a:xfrm>
                <a:off x="10464840" y="3473280"/>
                <a:ext cx="918360" cy="885600"/>
              </a:xfrm>
              <a:prstGeom prst="ellipse">
                <a:avLst/>
              </a:prstGeom>
              <a:solidFill>
                <a:srgbClr val="333333"/>
              </a:solidFill>
              <a:ln>
                <a:noFill/>
              </a:ln>
            </p:spPr>
            <p:style>
              <a:lnRef idx="0"/>
              <a:fillRef idx="0"/>
              <a:effectRef idx="0"/>
              <a:fontRef idx="minor"/>
            </p:style>
          </p:sp>
          <p:pic>
            <p:nvPicPr>
              <p:cNvPr id="497" name="Picture 20_4" descr=""/>
              <p:cNvPicPr/>
              <p:nvPr/>
            </p:nvPicPr>
            <p:blipFill>
              <a:blip r:embed="rId4"/>
              <a:srcRect l="13248" t="30875" r="62057" b="30129"/>
              <a:stretch/>
            </p:blipFill>
            <p:spPr>
              <a:xfrm>
                <a:off x="10568160" y="3640320"/>
                <a:ext cx="745200" cy="496080"/>
              </a:xfrm>
              <a:prstGeom prst="rect">
                <a:avLst/>
              </a:prstGeom>
              <a:ln>
                <a:noFill/>
              </a:ln>
            </p:spPr>
          </p:pic>
        </p:grpSp>
        <mc:AlternateContent>
          <mc:Choice xmlns:a14="http://schemas.microsoft.com/office/drawing/2010/main" Requires="a14">
            <p:sp>
              <p:nvSpPr>
                <p:cNvPr id="498" name="Formula 18"/>
                <p:cNvSpPr txBox="1"/>
                <p:nvPr/>
              </p:nvSpPr>
              <p:spPr>
                <a:xfrm>
                  <a:off x="10176120" y="4475520"/>
                  <a:ext cx="16405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4</m:t>
                              </m:r>
                            </m:sub>
                          </m:sSub>
                        </m:e>
                      </m:d>
                    </m:oMath>
                  </a14:m>
                </a:p>
              </p:txBody>
            </p:sp>
          </mc:Choice>
          <mc:Fallback/>
        </mc:AlternateContent>
      </p:grpSp>
      <p:sp>
        <p:nvSpPr>
          <p:cNvPr id="499" name="CustomShape 19"/>
          <p:cNvSpPr/>
          <p:nvPr/>
        </p:nvSpPr>
        <p:spPr>
          <a:xfrm>
            <a:off x="8137800" y="1737360"/>
            <a:ext cx="3837240" cy="4203000"/>
          </a:xfrm>
          <a:prstGeom prst="rect">
            <a:avLst/>
          </a:prstGeom>
          <a:solidFill>
            <a:srgbClr val="2a6099">
              <a:alpha val="20000"/>
            </a:srgbClr>
          </a:solidFill>
          <a:ln>
            <a:solidFill>
              <a:srgbClr val="3465a4"/>
            </a:solidFill>
          </a:ln>
        </p:spPr>
        <p:style>
          <a:lnRef idx="0"/>
          <a:fillRef idx="0"/>
          <a:effectRef idx="0"/>
          <a:fontRef idx="minor"/>
        </p:style>
      </p:sp>
      <p:sp>
        <p:nvSpPr>
          <p:cNvPr id="500" name="CustomShape 20"/>
          <p:cNvSpPr/>
          <p:nvPr/>
        </p:nvSpPr>
        <p:spPr>
          <a:xfrm>
            <a:off x="9692280" y="4937760"/>
            <a:ext cx="728280" cy="71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400" spc="-1" strike="noStrike">
                <a:solidFill>
                  <a:srgbClr val="000000"/>
                </a:solidFill>
                <a:latin typeface="Arial"/>
                <a:ea typeface="DejaVu Sans"/>
              </a:rPr>
              <a: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an inference system?</a:t>
            </a:r>
            <a:endParaRPr b="0" lang="en-US" sz="2800" spc="-1" strike="noStrike">
              <a:latin typeface="Arial"/>
            </a:endParaRPr>
          </a:p>
        </p:txBody>
      </p:sp>
      <p:sp>
        <p:nvSpPr>
          <p:cNvPr id="502" name="CustomShape 2"/>
          <p:cNvSpPr/>
          <p:nvPr/>
        </p:nvSpPr>
        <p:spPr>
          <a:xfrm>
            <a:off x="374400" y="1240200"/>
            <a:ext cx="7851600" cy="4565160"/>
          </a:xfrm>
          <a:prstGeom prst="rect">
            <a:avLst/>
          </a:prstGeom>
          <a:noFill/>
          <a:ln>
            <a:noFill/>
          </a:ln>
        </p:spPr>
        <p:style>
          <a:lnRef idx="0"/>
          <a:fillRef idx="0"/>
          <a:effectRef idx="0"/>
          <a:fontRef idx="minor"/>
        </p:style>
        <p:txBody>
          <a:bodyPr lIns="90000" rIns="90000" tIns="45000" bIns="45000">
            <a:normAutofit/>
          </a:bodyPr>
          <a:p>
            <a:pPr marL="213840" indent="-20772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inference system is determined by:</a:t>
            </a:r>
            <a:endParaRPr b="0" lang="en-US" sz="2000" spc="-1" strike="noStrike">
              <a:latin typeface="Arial"/>
            </a:endParaRPr>
          </a:p>
          <a:p>
            <a:pPr lvl="1" marL="42768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000000"/>
                </a:solidFill>
                <a:latin typeface="Open Sans"/>
                <a:ea typeface="Open Sans"/>
              </a:rPr>
              <a:t>function f</a:t>
            </a:r>
            <a:endParaRPr b="0" lang="en-US" sz="2000" spc="-1" strike="noStrike">
              <a:latin typeface="Arial"/>
            </a:endParaRPr>
          </a:p>
          <a:p>
            <a:pPr lvl="1" marL="42768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choice of </a:t>
            </a:r>
            <a:r>
              <a:rPr b="1" lang="en-US" sz="2000" spc="-1" strike="noStrike">
                <a:solidFill>
                  <a:srgbClr val="000000"/>
                </a:solidFill>
                <a:latin typeface="Open Sans"/>
                <a:ea typeface="Open Sans"/>
              </a:rPr>
              <a:t>weights w</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lvl="1" marL="42768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a:t>
            </a:r>
            <a:r>
              <a:rPr b="1" lang="en-US" sz="2000" spc="-1" strike="noStrike">
                <a:solidFill>
                  <a:srgbClr val="2a6099"/>
                </a:solidFill>
                <a:latin typeface="Open Sans"/>
                <a:ea typeface="Open Sans"/>
              </a:rPr>
              <a:t>function</a:t>
            </a:r>
            <a:r>
              <a:rPr b="0" lang="en-US" sz="2000" spc="-1" strike="noStrike">
                <a:solidFill>
                  <a:srgbClr val="000000"/>
                </a:solidFill>
                <a:latin typeface="Open Sans"/>
                <a:ea typeface="Open Sans"/>
              </a:rPr>
              <a:t> represents an entire class of systems</a:t>
            </a:r>
            <a:endParaRPr b="0" lang="en-US" sz="2000" spc="-1" strike="noStrike">
              <a:latin typeface="Arial"/>
            </a:endParaRPr>
          </a:p>
          <a:p>
            <a:pPr lvl="2" marL="64152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i.e. “systems that can recognize objects in images”</a:t>
            </a:r>
            <a:endParaRPr b="0" lang="en-US" sz="2000" spc="-1" strike="noStrike">
              <a:latin typeface="Arial"/>
            </a:endParaRPr>
          </a:p>
          <a:p>
            <a:pPr lvl="1" marL="42768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Training the </a:t>
            </a:r>
            <a:r>
              <a:rPr b="1" lang="en-US" sz="2000" spc="-1" strike="noStrike">
                <a:solidFill>
                  <a:srgbClr val="c9211e"/>
                </a:solidFill>
                <a:latin typeface="Open Sans"/>
                <a:ea typeface="Open Sans"/>
              </a:rPr>
              <a:t>weights</a:t>
            </a:r>
            <a:r>
              <a:rPr b="0" lang="en-US" sz="2000" spc="-1" strike="noStrike">
                <a:solidFill>
                  <a:srgbClr val="000000"/>
                </a:solidFill>
                <a:latin typeface="Open Sans"/>
                <a:ea typeface="Open Sans"/>
              </a:rPr>
              <a:t> is how we pick </a:t>
            </a:r>
            <a:r>
              <a:rPr b="0" i="1" lang="en-US" sz="2000" spc="-1" strike="noStrike">
                <a:solidFill>
                  <a:srgbClr val="000000"/>
                </a:solidFill>
                <a:latin typeface="Open Sans"/>
                <a:ea typeface="Open Sans"/>
              </a:rPr>
              <a:t>one</a:t>
            </a:r>
            <a:r>
              <a:rPr b="0" lang="en-US" sz="2000" spc="-1" strike="noStrike">
                <a:solidFill>
                  <a:srgbClr val="000000"/>
                </a:solidFill>
                <a:latin typeface="Open Sans"/>
                <a:ea typeface="Open Sans"/>
              </a:rPr>
              <a:t> system out of that class</a:t>
            </a:r>
            <a:endParaRPr b="0" lang="en-US" sz="2000" spc="-1" strike="noStrike">
              <a:latin typeface="Arial"/>
            </a:endParaRPr>
          </a:p>
          <a:p>
            <a:pPr lvl="2" marL="641520" indent="-21096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i.e. “a system that performs well on </a:t>
            </a:r>
            <a:r>
              <a:rPr b="0" lang="en-US" sz="2000" spc="-1" strike="noStrike" u="sng">
                <a:solidFill>
                  <a:srgbClr val="000000"/>
                </a:solidFill>
                <a:uFillTx/>
                <a:latin typeface="Open Sans"/>
                <a:ea typeface="Open Sans"/>
              </a:rPr>
              <a:t>my</a:t>
            </a:r>
            <a:r>
              <a:rPr b="0" lang="en-US" sz="2000" spc="-1" strike="noStrike">
                <a:solidFill>
                  <a:srgbClr val="000000"/>
                </a:solidFill>
                <a:latin typeface="Open Sans"/>
                <a:ea typeface="Open Sans"/>
              </a:rPr>
              <a:t> data”</a:t>
            </a:r>
            <a:endParaRPr b="0" lang="en-US" sz="2000" spc="-1" strike="noStrike">
              <a:latin typeface="Arial"/>
            </a:endParaRPr>
          </a:p>
        </p:txBody>
      </p:sp>
      <p:sp>
        <p:nvSpPr>
          <p:cNvPr id="503" name="CustomShape 3"/>
          <p:cNvSpPr/>
          <p:nvPr/>
        </p:nvSpPr>
        <p:spPr>
          <a:xfrm>
            <a:off x="8229240" y="3291840"/>
            <a:ext cx="1734120" cy="1690560"/>
          </a:xfrm>
          <a:prstGeom prst="rect">
            <a:avLst/>
          </a:prstGeom>
          <a:solidFill>
            <a:srgbClr val="ff0000">
              <a:alpha val="20000"/>
            </a:srgbClr>
          </a:solidFill>
          <a:ln>
            <a:solidFill>
              <a:srgbClr val="ff0000"/>
            </a:solidFill>
          </a:ln>
        </p:spPr>
        <p:style>
          <a:lnRef idx="0"/>
          <a:fillRef idx="0"/>
          <a:effectRef idx="0"/>
          <a:fontRef idx="minor"/>
        </p:style>
      </p:sp>
      <p:grpSp>
        <p:nvGrpSpPr>
          <p:cNvPr id="504" name="Group 4"/>
          <p:cNvGrpSpPr/>
          <p:nvPr/>
        </p:nvGrpSpPr>
        <p:grpSpPr>
          <a:xfrm>
            <a:off x="8320680" y="1920240"/>
            <a:ext cx="1631520" cy="1234800"/>
            <a:chOff x="8320680" y="1920240"/>
            <a:chExt cx="1631520" cy="1234800"/>
          </a:xfrm>
        </p:grpSpPr>
        <p:grpSp>
          <p:nvGrpSpPr>
            <p:cNvPr id="505" name="Group 5"/>
            <p:cNvGrpSpPr/>
            <p:nvPr/>
          </p:nvGrpSpPr>
          <p:grpSpPr>
            <a:xfrm>
              <a:off x="8609040" y="1920240"/>
              <a:ext cx="918720" cy="886320"/>
              <a:chOff x="8609040" y="1920240"/>
              <a:chExt cx="918720" cy="886320"/>
            </a:xfrm>
          </p:grpSpPr>
          <p:sp>
            <p:nvSpPr>
              <p:cNvPr id="506" name="CustomShape 6"/>
              <p:cNvSpPr/>
              <p:nvPr/>
            </p:nvSpPr>
            <p:spPr>
              <a:xfrm>
                <a:off x="8609040" y="1920240"/>
                <a:ext cx="918720" cy="886320"/>
              </a:xfrm>
              <a:prstGeom prst="ellipse">
                <a:avLst/>
              </a:prstGeom>
              <a:solidFill>
                <a:srgbClr val="333333"/>
              </a:solidFill>
              <a:ln>
                <a:noFill/>
              </a:ln>
            </p:spPr>
            <p:style>
              <a:lnRef idx="0"/>
              <a:fillRef idx="0"/>
              <a:effectRef idx="0"/>
              <a:fontRef idx="minor"/>
            </p:style>
          </p:sp>
          <p:pic>
            <p:nvPicPr>
              <p:cNvPr id="507" name="Picture 20_13" descr=""/>
              <p:cNvPicPr/>
              <p:nvPr/>
            </p:nvPicPr>
            <p:blipFill>
              <a:blip r:embed="rId1"/>
              <a:srcRect l="13248" t="30875" r="62057" b="30129"/>
              <a:stretch/>
            </p:blipFill>
            <p:spPr>
              <a:xfrm>
                <a:off x="8712360" y="2087280"/>
                <a:ext cx="745560" cy="496080"/>
              </a:xfrm>
              <a:prstGeom prst="rect">
                <a:avLst/>
              </a:prstGeom>
              <a:ln>
                <a:noFill/>
              </a:ln>
            </p:spPr>
          </p:pic>
        </p:grpSp>
        <mc:AlternateContent>
          <mc:Choice xmlns:a14="http://schemas.microsoft.com/office/drawing/2010/main" Requires="a14">
            <p:sp>
              <p:nvSpPr>
                <p:cNvPr id="508" name="Formula 7"/>
                <p:cNvSpPr txBox="1"/>
                <p:nvPr/>
              </p:nvSpPr>
              <p:spPr>
                <a:xfrm>
                  <a:off x="8320680" y="2922480"/>
                  <a:ext cx="16315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1</m:t>
                              </m:r>
                            </m:sub>
                          </m:sSub>
                        </m:e>
                      </m:d>
                    </m:oMath>
                  </a14:m>
                </a:p>
              </p:txBody>
            </p:sp>
          </mc:Choice>
          <mc:Fallback/>
        </mc:AlternateContent>
      </p:grpSp>
      <p:grpSp>
        <p:nvGrpSpPr>
          <p:cNvPr id="509" name="Group 8"/>
          <p:cNvGrpSpPr/>
          <p:nvPr/>
        </p:nvGrpSpPr>
        <p:grpSpPr>
          <a:xfrm>
            <a:off x="10175760" y="1920240"/>
            <a:ext cx="1632960" cy="1234800"/>
            <a:chOff x="10175760" y="1920240"/>
            <a:chExt cx="1632960" cy="1234800"/>
          </a:xfrm>
        </p:grpSpPr>
        <p:grpSp>
          <p:nvGrpSpPr>
            <p:cNvPr id="510" name="Group 9"/>
            <p:cNvGrpSpPr/>
            <p:nvPr/>
          </p:nvGrpSpPr>
          <p:grpSpPr>
            <a:xfrm>
              <a:off x="10464120" y="1920240"/>
              <a:ext cx="918720" cy="886320"/>
              <a:chOff x="10464120" y="1920240"/>
              <a:chExt cx="918720" cy="886320"/>
            </a:xfrm>
          </p:grpSpPr>
          <p:sp>
            <p:nvSpPr>
              <p:cNvPr id="511" name="CustomShape 10"/>
              <p:cNvSpPr/>
              <p:nvPr/>
            </p:nvSpPr>
            <p:spPr>
              <a:xfrm>
                <a:off x="10464120" y="1920240"/>
                <a:ext cx="918720" cy="886320"/>
              </a:xfrm>
              <a:prstGeom prst="ellipse">
                <a:avLst/>
              </a:prstGeom>
              <a:solidFill>
                <a:srgbClr val="333333"/>
              </a:solidFill>
              <a:ln>
                <a:noFill/>
              </a:ln>
            </p:spPr>
            <p:style>
              <a:lnRef idx="0"/>
              <a:fillRef idx="0"/>
              <a:effectRef idx="0"/>
              <a:fontRef idx="minor"/>
            </p:style>
          </p:sp>
          <p:pic>
            <p:nvPicPr>
              <p:cNvPr id="512" name="Picture 20_14" descr=""/>
              <p:cNvPicPr/>
              <p:nvPr/>
            </p:nvPicPr>
            <p:blipFill>
              <a:blip r:embed="rId2"/>
              <a:srcRect l="13248" t="30875" r="62057" b="30129"/>
              <a:stretch/>
            </p:blipFill>
            <p:spPr>
              <a:xfrm>
                <a:off x="10567440" y="2087280"/>
                <a:ext cx="745560" cy="496080"/>
              </a:xfrm>
              <a:prstGeom prst="rect">
                <a:avLst/>
              </a:prstGeom>
              <a:ln>
                <a:noFill/>
              </a:ln>
            </p:spPr>
          </p:pic>
        </p:grpSp>
        <mc:AlternateContent>
          <mc:Choice xmlns:a14="http://schemas.microsoft.com/office/drawing/2010/main" Requires="a14">
            <p:sp>
              <p:nvSpPr>
                <p:cNvPr id="513" name="Formula 11"/>
                <p:cNvSpPr txBox="1"/>
                <p:nvPr/>
              </p:nvSpPr>
              <p:spPr>
                <a:xfrm>
                  <a:off x="10175760" y="2922480"/>
                  <a:ext cx="163296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2</m:t>
                              </m:r>
                            </m:sub>
                          </m:sSub>
                        </m:e>
                      </m:d>
                    </m:oMath>
                  </a14:m>
                </a:p>
              </p:txBody>
            </p:sp>
          </mc:Choice>
          <mc:Fallback/>
        </mc:AlternateContent>
      </p:grpSp>
      <p:grpSp>
        <p:nvGrpSpPr>
          <p:cNvPr id="514" name="Group 12"/>
          <p:cNvGrpSpPr/>
          <p:nvPr/>
        </p:nvGrpSpPr>
        <p:grpSpPr>
          <a:xfrm>
            <a:off x="8321040" y="3473280"/>
            <a:ext cx="1635120" cy="1234800"/>
            <a:chOff x="8321040" y="3473280"/>
            <a:chExt cx="1635120" cy="1234800"/>
          </a:xfrm>
        </p:grpSpPr>
        <p:grpSp>
          <p:nvGrpSpPr>
            <p:cNvPr id="515" name="Group 13"/>
            <p:cNvGrpSpPr/>
            <p:nvPr/>
          </p:nvGrpSpPr>
          <p:grpSpPr>
            <a:xfrm>
              <a:off x="8610120" y="3473280"/>
              <a:ext cx="918000" cy="885600"/>
              <a:chOff x="8610120" y="3473280"/>
              <a:chExt cx="918000" cy="885600"/>
            </a:xfrm>
          </p:grpSpPr>
          <p:sp>
            <p:nvSpPr>
              <p:cNvPr id="516" name="CustomShape 14"/>
              <p:cNvSpPr/>
              <p:nvPr/>
            </p:nvSpPr>
            <p:spPr>
              <a:xfrm>
                <a:off x="8610120" y="3473280"/>
                <a:ext cx="918000" cy="885600"/>
              </a:xfrm>
              <a:prstGeom prst="ellipse">
                <a:avLst/>
              </a:prstGeom>
              <a:solidFill>
                <a:srgbClr val="333333"/>
              </a:solidFill>
              <a:ln>
                <a:noFill/>
              </a:ln>
            </p:spPr>
            <p:style>
              <a:lnRef idx="0"/>
              <a:fillRef idx="0"/>
              <a:effectRef idx="0"/>
              <a:fontRef idx="minor"/>
            </p:style>
          </p:sp>
          <p:pic>
            <p:nvPicPr>
              <p:cNvPr id="517" name="Picture 20_15" descr=""/>
              <p:cNvPicPr/>
              <p:nvPr/>
            </p:nvPicPr>
            <p:blipFill>
              <a:blip r:embed="rId3"/>
              <a:srcRect l="13248" t="30875" r="62057" b="30129"/>
              <a:stretch/>
            </p:blipFill>
            <p:spPr>
              <a:xfrm>
                <a:off x="8712720" y="3640320"/>
                <a:ext cx="745560" cy="496080"/>
              </a:xfrm>
              <a:prstGeom prst="rect">
                <a:avLst/>
              </a:prstGeom>
              <a:ln>
                <a:noFill/>
              </a:ln>
            </p:spPr>
          </p:pic>
        </p:grpSp>
        <mc:AlternateContent>
          <mc:Choice xmlns:a14="http://schemas.microsoft.com/office/drawing/2010/main" Requires="a14">
            <p:sp>
              <p:nvSpPr>
                <p:cNvPr id="518" name="Formula 15"/>
                <p:cNvSpPr txBox="1"/>
                <p:nvPr/>
              </p:nvSpPr>
              <p:spPr>
                <a:xfrm>
                  <a:off x="8321040" y="4475520"/>
                  <a:ext cx="16351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3</m:t>
                              </m:r>
                            </m:sub>
                          </m:sSub>
                        </m:e>
                      </m:d>
                    </m:oMath>
                  </a14:m>
                </a:p>
              </p:txBody>
            </p:sp>
          </mc:Choice>
          <mc:Fallback/>
        </mc:AlternateContent>
      </p:grpSp>
      <p:grpSp>
        <p:nvGrpSpPr>
          <p:cNvPr id="519" name="Group 16"/>
          <p:cNvGrpSpPr/>
          <p:nvPr/>
        </p:nvGrpSpPr>
        <p:grpSpPr>
          <a:xfrm>
            <a:off x="10176120" y="3473280"/>
            <a:ext cx="1640520" cy="1234800"/>
            <a:chOff x="10176120" y="3473280"/>
            <a:chExt cx="1640520" cy="1234800"/>
          </a:xfrm>
        </p:grpSpPr>
        <p:grpSp>
          <p:nvGrpSpPr>
            <p:cNvPr id="520" name="Group 17"/>
            <p:cNvGrpSpPr/>
            <p:nvPr/>
          </p:nvGrpSpPr>
          <p:grpSpPr>
            <a:xfrm>
              <a:off x="10464840" y="3473280"/>
              <a:ext cx="918360" cy="885600"/>
              <a:chOff x="10464840" y="3473280"/>
              <a:chExt cx="918360" cy="885600"/>
            </a:xfrm>
          </p:grpSpPr>
          <p:sp>
            <p:nvSpPr>
              <p:cNvPr id="521" name="CustomShape 18"/>
              <p:cNvSpPr/>
              <p:nvPr/>
            </p:nvSpPr>
            <p:spPr>
              <a:xfrm>
                <a:off x="10464840" y="3473280"/>
                <a:ext cx="918360" cy="885600"/>
              </a:xfrm>
              <a:prstGeom prst="ellipse">
                <a:avLst/>
              </a:prstGeom>
              <a:solidFill>
                <a:srgbClr val="333333"/>
              </a:solidFill>
              <a:ln>
                <a:noFill/>
              </a:ln>
            </p:spPr>
            <p:style>
              <a:lnRef idx="0"/>
              <a:fillRef idx="0"/>
              <a:effectRef idx="0"/>
              <a:fontRef idx="minor"/>
            </p:style>
          </p:sp>
          <p:pic>
            <p:nvPicPr>
              <p:cNvPr id="522" name="Picture 20_16" descr=""/>
              <p:cNvPicPr/>
              <p:nvPr/>
            </p:nvPicPr>
            <p:blipFill>
              <a:blip r:embed="rId4"/>
              <a:srcRect l="13248" t="30875" r="62057" b="30129"/>
              <a:stretch/>
            </p:blipFill>
            <p:spPr>
              <a:xfrm>
                <a:off x="10568160" y="3640320"/>
                <a:ext cx="745200" cy="496080"/>
              </a:xfrm>
              <a:prstGeom prst="rect">
                <a:avLst/>
              </a:prstGeom>
              <a:ln>
                <a:noFill/>
              </a:ln>
            </p:spPr>
          </p:pic>
        </p:grpSp>
        <mc:AlternateContent>
          <mc:Choice xmlns:a14="http://schemas.microsoft.com/office/drawing/2010/main" Requires="a14">
            <p:sp>
              <p:nvSpPr>
                <p:cNvPr id="523" name="Formula 19"/>
                <p:cNvSpPr txBox="1"/>
                <p:nvPr/>
              </p:nvSpPr>
              <p:spPr>
                <a:xfrm>
                  <a:off x="10176120" y="4475520"/>
                  <a:ext cx="1640520" cy="2325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sSub>
                            <m:e>
                              <m:r>
                                <m:t xml:space="preserve">𝑤</m:t>
                              </m:r>
                            </m:e>
                            <m:sub>
                              <m:r>
                                <m:t xml:space="preserve">4</m:t>
                              </m:r>
                            </m:sub>
                          </m:sSub>
                        </m:e>
                      </m:d>
                    </m:oMath>
                  </a14:m>
                </a:p>
              </p:txBody>
            </p:sp>
          </mc:Choice>
          <mc:Fallback/>
        </mc:AlternateContent>
      </p:grpSp>
      <p:sp>
        <p:nvSpPr>
          <p:cNvPr id="524" name="CustomShape 20"/>
          <p:cNvSpPr/>
          <p:nvPr/>
        </p:nvSpPr>
        <p:spPr>
          <a:xfrm>
            <a:off x="8137800" y="1737360"/>
            <a:ext cx="3837240" cy="4203000"/>
          </a:xfrm>
          <a:prstGeom prst="rect">
            <a:avLst/>
          </a:prstGeom>
          <a:solidFill>
            <a:srgbClr val="2a6099">
              <a:alpha val="20000"/>
            </a:srgbClr>
          </a:solidFill>
          <a:ln>
            <a:solidFill>
              <a:srgbClr val="3465a4"/>
            </a:solidFill>
          </a:ln>
        </p:spPr>
        <p:style>
          <a:lnRef idx="0"/>
          <a:fillRef idx="0"/>
          <a:effectRef idx="0"/>
          <a:fontRef idx="minor"/>
        </p:style>
      </p:sp>
      <p:sp>
        <p:nvSpPr>
          <p:cNvPr id="525" name="CustomShape 21"/>
          <p:cNvSpPr/>
          <p:nvPr/>
        </p:nvSpPr>
        <p:spPr>
          <a:xfrm>
            <a:off x="9692280" y="4937760"/>
            <a:ext cx="728280" cy="71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400" spc="-1" strike="noStrike">
                <a:solidFill>
                  <a:srgbClr val="000000"/>
                </a:solidFill>
                <a:latin typeface="Arial"/>
                <a:ea typeface="DejaVu Sans"/>
              </a:rPr>
              <a: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527" name="CustomShape 2"/>
          <p:cNvSpPr/>
          <p:nvPr/>
        </p:nvSpPr>
        <p:spPr>
          <a:xfrm>
            <a:off x="374400" y="1276200"/>
            <a:ext cx="10972440" cy="4565160"/>
          </a:xfrm>
          <a:prstGeom prst="rect">
            <a:avLst/>
          </a:prstGeom>
          <a:noFill/>
          <a:ln>
            <a:noFill/>
          </a:ln>
        </p:spPr>
        <p:style>
          <a:lnRef idx="0"/>
          <a:fillRef idx="0"/>
          <a:effectRef idx="0"/>
          <a:fontRef idx="minor"/>
        </p:style>
      </p:sp>
      <p:sp>
        <p:nvSpPr>
          <p:cNvPr id="528" name="CustomShape 3"/>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fontScale="78000"/>
          </a:bodyPr>
          <a:p>
            <a:pPr marL="241920" indent="-240480">
              <a:lnSpc>
                <a:spcPct val="130000"/>
              </a:lnSpc>
              <a:spcBef>
                <a:spcPts val="1001"/>
              </a:spcBef>
              <a:buClr>
                <a:srgbClr val="000000"/>
              </a:buClr>
              <a:buFont typeface="Symbol"/>
              <a:buChar char=""/>
              <a:tabLst>
                <a:tab algn="l" pos="0"/>
              </a:tabLst>
            </a:pPr>
            <a:r>
              <a:rPr b="0" lang="en-US" sz="2000" spc="-1" strike="noStrike">
                <a:solidFill>
                  <a:srgbClr val="000000"/>
                </a:solidFill>
                <a:latin typeface="Open Sans"/>
                <a:ea typeface="Open Sans"/>
              </a:rPr>
              <a:t>Generally, we split our data into </a:t>
            </a:r>
            <a:r>
              <a:rPr b="1" lang="en-US" sz="2000" spc="-1" strike="noStrike">
                <a:solidFill>
                  <a:srgbClr val="000000"/>
                </a:solidFill>
                <a:latin typeface="Open Sans"/>
                <a:ea typeface="Open Sans"/>
              </a:rPr>
              <a:t>training</a:t>
            </a:r>
            <a:r>
              <a:rPr b="0" lang="en-US" sz="2000" spc="-1" strike="noStrike">
                <a:solidFill>
                  <a:srgbClr val="000000"/>
                </a:solidFill>
                <a:latin typeface="Open Sans"/>
                <a:ea typeface="Open Sans"/>
              </a:rPr>
              <a:t> and </a:t>
            </a:r>
            <a:r>
              <a:rPr b="1" lang="en-US" sz="2000" spc="-1" strike="noStrike">
                <a:solidFill>
                  <a:srgbClr val="000000"/>
                </a:solidFill>
                <a:latin typeface="Open Sans"/>
                <a:ea typeface="Open Sans"/>
              </a:rPr>
              <a:t>validation</a:t>
            </a:r>
            <a:r>
              <a:rPr b="0" lang="en-US" sz="2000" spc="-1" strike="noStrike">
                <a:solidFill>
                  <a:srgbClr val="000000"/>
                </a:solidFill>
                <a:latin typeface="Open Sans"/>
                <a:ea typeface="Open Sans"/>
              </a:rPr>
              <a:t> sets. Training data is for </a:t>
            </a:r>
            <a:r>
              <a:rPr b="0" i="1" lang="en-US" sz="2000" spc="-1" strike="noStrike">
                <a:solidFill>
                  <a:srgbClr val="000000"/>
                </a:solidFill>
                <a:latin typeface="Open Sans"/>
                <a:ea typeface="Open Sans"/>
              </a:rPr>
              <a:t>adjusting</a:t>
            </a:r>
            <a:r>
              <a:rPr b="0" lang="en-US" sz="2000" spc="-1" strike="noStrike">
                <a:solidFill>
                  <a:srgbClr val="000000"/>
                </a:solidFill>
                <a:latin typeface="Open Sans"/>
                <a:ea typeface="Open Sans"/>
              </a:rPr>
              <a:t> model performance, validation data is for </a:t>
            </a:r>
            <a:r>
              <a:rPr b="0" i="1" lang="en-US" sz="2000" spc="-1" strike="noStrike">
                <a:solidFill>
                  <a:srgbClr val="000000"/>
                </a:solidFill>
                <a:latin typeface="Open Sans"/>
                <a:ea typeface="Open Sans"/>
              </a:rPr>
              <a:t>evaluating</a:t>
            </a:r>
            <a:r>
              <a:rPr b="0" lang="en-US" sz="2000" spc="-1" strike="noStrike">
                <a:solidFill>
                  <a:srgbClr val="000000"/>
                </a:solidFill>
                <a:latin typeface="Open Sans"/>
                <a:ea typeface="Open Sans"/>
              </a:rPr>
              <a:t> that performance.</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a:p>
            <a:pPr>
              <a:lnSpc>
                <a:spcPct val="130000"/>
              </a:lnSpc>
              <a:spcBef>
                <a:spcPts val="1001"/>
              </a:spcBef>
              <a:tabLst>
                <a:tab algn="l" pos="0"/>
              </a:tabLst>
            </a:pPr>
            <a:r>
              <a:rPr b="0" lang="en-US" sz="2000" spc="-1" strike="noStrike">
                <a:solidFill>
                  <a:srgbClr val="000000"/>
                </a:solidFill>
                <a:latin typeface="Open Sans"/>
                <a:ea typeface="Open Sans"/>
              </a:rPr>
              <a:t>NOTE: these details are specific to </a:t>
            </a:r>
            <a:r>
              <a:rPr b="1" lang="en-US" sz="2000" spc="-1" strike="noStrike">
                <a:solidFill>
                  <a:srgbClr val="000000"/>
                </a:solidFill>
                <a:latin typeface="Open Sans"/>
                <a:ea typeface="Open Sans"/>
              </a:rPr>
              <a:t>supervised learning</a:t>
            </a:r>
            <a:endParaRPr b="0" lang="en-US" sz="2000" spc="-1" strike="noStrike">
              <a:latin typeface="Arial"/>
            </a:endParaRPr>
          </a:p>
        </p:txBody>
      </p:sp>
      <p:sp>
        <p:nvSpPr>
          <p:cNvPr id="529" name="CustomShape 4"/>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530" name="CustomShape 5"/>
          <p:cNvSpPr/>
          <p:nvPr/>
        </p:nvSpPr>
        <p:spPr>
          <a:xfrm>
            <a:off x="1803240" y="3056400"/>
            <a:ext cx="2281320" cy="2390760"/>
          </a:xfrm>
          <a:prstGeom prst="rect">
            <a:avLst/>
          </a:prstGeom>
          <a:noFill/>
          <a:ln>
            <a:noFill/>
          </a:ln>
        </p:spPr>
        <p:style>
          <a:lnRef idx="0"/>
          <a:fillRef idx="0"/>
          <a:effectRef idx="0"/>
          <a:fontRef idx="minor"/>
        </p:style>
      </p:sp>
      <p:sp>
        <p:nvSpPr>
          <p:cNvPr id="531" name="CustomShape 6"/>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532" name="CustomShape 7"/>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533" name="CustomShape 8"/>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534" name="Group 9"/>
          <p:cNvGrpSpPr/>
          <p:nvPr/>
        </p:nvGrpSpPr>
        <p:grpSpPr>
          <a:xfrm>
            <a:off x="978840" y="2720880"/>
            <a:ext cx="1293480" cy="537840"/>
            <a:chOff x="978840" y="2720880"/>
            <a:chExt cx="1293480" cy="537840"/>
          </a:xfrm>
        </p:grpSpPr>
        <p:sp>
          <p:nvSpPr>
            <p:cNvPr id="535" name="CustomShape 10"/>
            <p:cNvSpPr/>
            <p:nvPr/>
          </p:nvSpPr>
          <p:spPr>
            <a:xfrm>
              <a:off x="997560" y="275688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536" name="CustomShape 11"/>
            <p:cNvSpPr/>
            <p:nvPr/>
          </p:nvSpPr>
          <p:spPr>
            <a:xfrm>
              <a:off x="978840" y="272088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pic>
        <p:nvPicPr>
          <p:cNvPr id="537" name="" descr=""/>
          <p:cNvPicPr/>
          <p:nvPr/>
        </p:nvPicPr>
        <p:blipFill>
          <a:blip r:embed="rId1"/>
          <a:stretch/>
        </p:blipFill>
        <p:spPr>
          <a:xfrm>
            <a:off x="981000" y="4239360"/>
            <a:ext cx="351720" cy="3517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539" name="CustomShape 2"/>
          <p:cNvSpPr/>
          <p:nvPr/>
        </p:nvSpPr>
        <p:spPr>
          <a:xfrm>
            <a:off x="374400" y="1276200"/>
            <a:ext cx="10972440" cy="4565160"/>
          </a:xfrm>
          <a:prstGeom prst="rect">
            <a:avLst/>
          </a:prstGeom>
          <a:noFill/>
          <a:ln>
            <a:noFill/>
          </a:ln>
        </p:spPr>
        <p:style>
          <a:lnRef idx="0"/>
          <a:fillRef idx="0"/>
          <a:effectRef idx="0"/>
          <a:fontRef idx="minor"/>
        </p:style>
      </p:sp>
      <p:sp>
        <p:nvSpPr>
          <p:cNvPr id="540" name="CustomShape 3"/>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541" name="CustomShape 4"/>
          <p:cNvSpPr/>
          <p:nvPr/>
        </p:nvSpPr>
        <p:spPr>
          <a:xfrm>
            <a:off x="1803240" y="3056400"/>
            <a:ext cx="2281320" cy="2390760"/>
          </a:xfrm>
          <a:prstGeom prst="rect">
            <a:avLst/>
          </a:prstGeom>
          <a:noFill/>
          <a:ln>
            <a:noFill/>
          </a:ln>
        </p:spPr>
        <p:style>
          <a:lnRef idx="0"/>
          <a:fillRef idx="0"/>
          <a:effectRef idx="0"/>
          <a:fontRef idx="minor"/>
        </p:style>
      </p:sp>
      <p:sp>
        <p:nvSpPr>
          <p:cNvPr id="542" name="CustomShape 5"/>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543" name="CustomShape 6"/>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544" name="CustomShape 7"/>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545" name="Group 8"/>
          <p:cNvGrpSpPr/>
          <p:nvPr/>
        </p:nvGrpSpPr>
        <p:grpSpPr>
          <a:xfrm>
            <a:off x="3630600" y="2687040"/>
            <a:ext cx="1918440" cy="523800"/>
            <a:chOff x="3630600" y="2687040"/>
            <a:chExt cx="1918440" cy="523800"/>
          </a:xfrm>
        </p:grpSpPr>
        <p:sp>
          <p:nvSpPr>
            <p:cNvPr id="546" name="Line 9"/>
            <p:cNvSpPr/>
            <p:nvPr/>
          </p:nvSpPr>
          <p:spPr>
            <a:xfrm>
              <a:off x="3630600" y="2994480"/>
              <a:ext cx="457200" cy="360"/>
            </a:xfrm>
            <a:prstGeom prst="line">
              <a:avLst/>
            </a:prstGeom>
            <a:ln w="38160">
              <a:solidFill>
                <a:srgbClr val="ff4000"/>
              </a:solidFill>
              <a:round/>
              <a:tailEnd len="med" type="triangle" w="med"/>
            </a:ln>
          </p:spPr>
          <p:style>
            <a:lnRef idx="0"/>
            <a:fillRef idx="0"/>
            <a:effectRef idx="0"/>
            <a:fontRef idx="minor"/>
          </p:style>
        </p:sp>
        <p:grpSp>
          <p:nvGrpSpPr>
            <p:cNvPr id="547" name="Group 10"/>
            <p:cNvGrpSpPr/>
            <p:nvPr/>
          </p:nvGrpSpPr>
          <p:grpSpPr>
            <a:xfrm>
              <a:off x="4144680" y="2687040"/>
              <a:ext cx="1404360" cy="523800"/>
              <a:chOff x="4144680" y="2687040"/>
              <a:chExt cx="1404360" cy="523800"/>
            </a:xfrm>
          </p:grpSpPr>
          <p:sp>
            <p:nvSpPr>
              <p:cNvPr id="548" name="CustomShape 11"/>
              <p:cNvSpPr/>
              <p:nvPr/>
            </p:nvSpPr>
            <p:spPr>
              <a:xfrm>
                <a:off x="4144680" y="275688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549" name="CustomShape 12"/>
              <p:cNvSpPr/>
              <p:nvPr/>
            </p:nvSpPr>
            <p:spPr>
              <a:xfrm>
                <a:off x="4729320" y="268704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550" name="Group 13"/>
          <p:cNvGrpSpPr/>
          <p:nvPr/>
        </p:nvGrpSpPr>
        <p:grpSpPr>
          <a:xfrm>
            <a:off x="978840" y="2720880"/>
            <a:ext cx="2549160" cy="640440"/>
            <a:chOff x="978840" y="2720880"/>
            <a:chExt cx="2549160" cy="640440"/>
          </a:xfrm>
        </p:grpSpPr>
        <p:sp>
          <p:nvSpPr>
            <p:cNvPr id="551" name="Line 14"/>
            <p:cNvSpPr/>
            <p:nvPr/>
          </p:nvSpPr>
          <p:spPr>
            <a:xfrm>
              <a:off x="2350080" y="2994840"/>
              <a:ext cx="457200" cy="360"/>
            </a:xfrm>
            <a:prstGeom prst="line">
              <a:avLst/>
            </a:prstGeom>
            <a:ln w="38160">
              <a:solidFill>
                <a:srgbClr val="3465a4"/>
              </a:solidFill>
              <a:round/>
              <a:tailEnd len="med" type="triangle" w="med"/>
            </a:ln>
          </p:spPr>
          <p:style>
            <a:lnRef idx="0"/>
            <a:fillRef idx="0"/>
            <a:effectRef idx="0"/>
            <a:fontRef idx="minor"/>
          </p:style>
        </p:sp>
        <p:grpSp>
          <p:nvGrpSpPr>
            <p:cNvPr id="552" name="Group 15"/>
            <p:cNvGrpSpPr/>
            <p:nvPr/>
          </p:nvGrpSpPr>
          <p:grpSpPr>
            <a:xfrm>
              <a:off x="978840" y="2720880"/>
              <a:ext cx="1293480" cy="537840"/>
              <a:chOff x="978840" y="2720880"/>
              <a:chExt cx="1293480" cy="537840"/>
            </a:xfrm>
          </p:grpSpPr>
          <p:sp>
            <p:nvSpPr>
              <p:cNvPr id="553" name="CustomShape 16"/>
              <p:cNvSpPr/>
              <p:nvPr/>
            </p:nvSpPr>
            <p:spPr>
              <a:xfrm>
                <a:off x="997560" y="275688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554" name="CustomShape 17"/>
              <p:cNvSpPr/>
              <p:nvPr/>
            </p:nvSpPr>
            <p:spPr>
              <a:xfrm>
                <a:off x="978840" y="272088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555" name="Group 18"/>
            <p:cNvGrpSpPr/>
            <p:nvPr/>
          </p:nvGrpSpPr>
          <p:grpSpPr>
            <a:xfrm>
              <a:off x="2891160" y="2724480"/>
              <a:ext cx="636840" cy="636840"/>
              <a:chOff x="2891160" y="2724480"/>
              <a:chExt cx="636840" cy="636840"/>
            </a:xfrm>
          </p:grpSpPr>
          <p:sp>
            <p:nvSpPr>
              <p:cNvPr id="556" name="CustomShape 19"/>
              <p:cNvSpPr/>
              <p:nvPr/>
            </p:nvSpPr>
            <p:spPr>
              <a:xfrm>
                <a:off x="2891160" y="2724480"/>
                <a:ext cx="636840" cy="636840"/>
              </a:xfrm>
              <a:prstGeom prst="ellipse">
                <a:avLst/>
              </a:prstGeom>
              <a:solidFill>
                <a:srgbClr val="333333"/>
              </a:solidFill>
              <a:ln>
                <a:noFill/>
              </a:ln>
            </p:spPr>
            <p:style>
              <a:lnRef idx="0"/>
              <a:fillRef idx="0"/>
              <a:effectRef idx="0"/>
              <a:fontRef idx="minor"/>
            </p:style>
          </p:sp>
          <p:pic>
            <p:nvPicPr>
              <p:cNvPr id="557" name="Picture 20_3" descr=""/>
              <p:cNvPicPr/>
              <p:nvPr/>
            </p:nvPicPr>
            <p:blipFill>
              <a:blip r:embed="rId1"/>
              <a:srcRect l="13248" t="30875" r="62057" b="30129"/>
              <a:stretch/>
            </p:blipFill>
            <p:spPr>
              <a:xfrm>
                <a:off x="2962800" y="2844720"/>
                <a:ext cx="516600" cy="356040"/>
              </a:xfrm>
              <a:prstGeom prst="rect">
                <a:avLst/>
              </a:prstGeom>
              <a:ln>
                <a:noFill/>
              </a:ln>
            </p:spPr>
          </p:pic>
        </p:grpSp>
      </p:grpSp>
      <mc:AlternateContent>
        <mc:Choice xmlns:a14="http://schemas.microsoft.com/office/drawing/2010/main" Requires="a14">
          <p:sp>
            <p:nvSpPr>
              <p:cNvPr id="558" name="Formula 20"/>
              <p:cNvSpPr txBox="1"/>
              <p:nvPr/>
            </p:nvSpPr>
            <p:spPr>
              <a:xfrm>
                <a:off x="2450160" y="340452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pic>
        <p:nvPicPr>
          <p:cNvPr id="559" name="" descr=""/>
          <p:cNvPicPr/>
          <p:nvPr/>
        </p:nvPicPr>
        <p:blipFill>
          <a:blip r:embed="rId2"/>
          <a:stretch/>
        </p:blipFill>
        <p:spPr>
          <a:xfrm>
            <a:off x="980280" y="4238640"/>
            <a:ext cx="351720" cy="351720"/>
          </a:xfrm>
          <a:prstGeom prst="rect">
            <a:avLst/>
          </a:prstGeom>
          <a:ln>
            <a:noFill/>
          </a:ln>
        </p:spPr>
      </p:pic>
      <p:sp>
        <p:nvSpPr>
          <p:cNvPr id="560" name="CustomShape 21"/>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39040" indent="-237600">
              <a:lnSpc>
                <a:spcPct val="130000"/>
              </a:lnSpc>
              <a:spcBef>
                <a:spcPts val="1001"/>
              </a:spcBef>
              <a:buClr>
                <a:srgbClr val="000000"/>
              </a:buClr>
              <a:buFont typeface="Symbol"/>
              <a:buChar char=""/>
              <a:tabLst>
                <a:tab algn="l" pos="0"/>
              </a:tabLst>
            </a:pPr>
            <a:r>
              <a:rPr b="0" lang="en-US" sz="2000" spc="-1" strike="noStrike">
                <a:solidFill>
                  <a:srgbClr val="000000"/>
                </a:solidFill>
                <a:latin typeface="Open Sans"/>
                <a:ea typeface="Open Sans"/>
              </a:rPr>
              <a:t>During each </a:t>
            </a:r>
            <a:r>
              <a:rPr b="1" lang="en-US" sz="2000" spc="-1" strike="noStrike">
                <a:solidFill>
                  <a:srgbClr val="000000"/>
                </a:solidFill>
                <a:latin typeface="Open Sans"/>
                <a:ea typeface="Open Sans"/>
              </a:rPr>
              <a:t>epoch</a:t>
            </a:r>
            <a:r>
              <a:rPr b="0" lang="en-US" sz="2000" spc="-1" strike="noStrike">
                <a:solidFill>
                  <a:srgbClr val="000000"/>
                </a:solidFill>
                <a:latin typeface="Open Sans"/>
                <a:ea typeface="Open Sans"/>
              </a:rPr>
              <a:t>, we’ll first look at the training data, adjusting the weights to make the model outputs match the desired outputs as closely as possible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562" name="CustomShape 2"/>
          <p:cNvSpPr/>
          <p:nvPr/>
        </p:nvSpPr>
        <p:spPr>
          <a:xfrm>
            <a:off x="374400" y="1276200"/>
            <a:ext cx="10972440" cy="4565160"/>
          </a:xfrm>
          <a:prstGeom prst="rect">
            <a:avLst/>
          </a:prstGeom>
          <a:noFill/>
          <a:ln>
            <a:noFill/>
          </a:ln>
        </p:spPr>
        <p:style>
          <a:lnRef idx="0"/>
          <a:fillRef idx="0"/>
          <a:effectRef idx="0"/>
          <a:fontRef idx="minor"/>
        </p:style>
      </p:sp>
      <p:sp>
        <p:nvSpPr>
          <p:cNvPr id="563" name="CustomShape 3"/>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564" name="CustomShape 4"/>
          <p:cNvSpPr/>
          <p:nvPr/>
        </p:nvSpPr>
        <p:spPr>
          <a:xfrm>
            <a:off x="1803240" y="3056400"/>
            <a:ext cx="2281320" cy="2390760"/>
          </a:xfrm>
          <a:prstGeom prst="rect">
            <a:avLst/>
          </a:prstGeom>
          <a:noFill/>
          <a:ln>
            <a:noFill/>
          </a:ln>
        </p:spPr>
        <p:style>
          <a:lnRef idx="0"/>
          <a:fillRef idx="0"/>
          <a:effectRef idx="0"/>
          <a:fontRef idx="minor"/>
        </p:style>
      </p:sp>
      <p:sp>
        <p:nvSpPr>
          <p:cNvPr id="565" name="CustomShape 5"/>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566" name="CustomShape 6"/>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567" name="CustomShape 7"/>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568" name="Group 8"/>
          <p:cNvGrpSpPr/>
          <p:nvPr/>
        </p:nvGrpSpPr>
        <p:grpSpPr>
          <a:xfrm>
            <a:off x="3630600" y="2687040"/>
            <a:ext cx="1918440" cy="523800"/>
            <a:chOff x="3630600" y="2687040"/>
            <a:chExt cx="1918440" cy="523800"/>
          </a:xfrm>
        </p:grpSpPr>
        <p:sp>
          <p:nvSpPr>
            <p:cNvPr id="569" name="Line 9"/>
            <p:cNvSpPr/>
            <p:nvPr/>
          </p:nvSpPr>
          <p:spPr>
            <a:xfrm>
              <a:off x="3630600" y="2994480"/>
              <a:ext cx="457200" cy="360"/>
            </a:xfrm>
            <a:prstGeom prst="line">
              <a:avLst/>
            </a:prstGeom>
            <a:ln w="38160">
              <a:solidFill>
                <a:srgbClr val="ff4000"/>
              </a:solidFill>
              <a:round/>
              <a:tailEnd len="med" type="triangle" w="med"/>
            </a:ln>
          </p:spPr>
          <p:style>
            <a:lnRef idx="0"/>
            <a:fillRef idx="0"/>
            <a:effectRef idx="0"/>
            <a:fontRef idx="minor"/>
          </p:style>
        </p:sp>
        <p:grpSp>
          <p:nvGrpSpPr>
            <p:cNvPr id="570" name="Group 10"/>
            <p:cNvGrpSpPr/>
            <p:nvPr/>
          </p:nvGrpSpPr>
          <p:grpSpPr>
            <a:xfrm>
              <a:off x="4144680" y="2687040"/>
              <a:ext cx="1404360" cy="523800"/>
              <a:chOff x="4144680" y="2687040"/>
              <a:chExt cx="1404360" cy="523800"/>
            </a:xfrm>
          </p:grpSpPr>
          <p:sp>
            <p:nvSpPr>
              <p:cNvPr id="571" name="CustomShape 11"/>
              <p:cNvSpPr/>
              <p:nvPr/>
            </p:nvSpPr>
            <p:spPr>
              <a:xfrm>
                <a:off x="4144680" y="275688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572" name="CustomShape 12"/>
              <p:cNvSpPr/>
              <p:nvPr/>
            </p:nvSpPr>
            <p:spPr>
              <a:xfrm>
                <a:off x="4729320" y="268704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573" name="Group 13"/>
          <p:cNvGrpSpPr/>
          <p:nvPr/>
        </p:nvGrpSpPr>
        <p:grpSpPr>
          <a:xfrm>
            <a:off x="978840" y="2720880"/>
            <a:ext cx="2549160" cy="640440"/>
            <a:chOff x="978840" y="2720880"/>
            <a:chExt cx="2549160" cy="640440"/>
          </a:xfrm>
        </p:grpSpPr>
        <p:sp>
          <p:nvSpPr>
            <p:cNvPr id="574" name="Line 14"/>
            <p:cNvSpPr/>
            <p:nvPr/>
          </p:nvSpPr>
          <p:spPr>
            <a:xfrm>
              <a:off x="2350080" y="2994840"/>
              <a:ext cx="457200" cy="360"/>
            </a:xfrm>
            <a:prstGeom prst="line">
              <a:avLst/>
            </a:prstGeom>
            <a:ln w="38160">
              <a:solidFill>
                <a:srgbClr val="3465a4"/>
              </a:solidFill>
              <a:round/>
              <a:tailEnd len="med" type="triangle" w="med"/>
            </a:ln>
          </p:spPr>
          <p:style>
            <a:lnRef idx="0"/>
            <a:fillRef idx="0"/>
            <a:effectRef idx="0"/>
            <a:fontRef idx="minor"/>
          </p:style>
        </p:sp>
        <p:grpSp>
          <p:nvGrpSpPr>
            <p:cNvPr id="575" name="Group 15"/>
            <p:cNvGrpSpPr/>
            <p:nvPr/>
          </p:nvGrpSpPr>
          <p:grpSpPr>
            <a:xfrm>
              <a:off x="978840" y="2720880"/>
              <a:ext cx="1293480" cy="537840"/>
              <a:chOff x="978840" y="2720880"/>
              <a:chExt cx="1293480" cy="537840"/>
            </a:xfrm>
          </p:grpSpPr>
          <p:sp>
            <p:nvSpPr>
              <p:cNvPr id="576" name="CustomShape 16"/>
              <p:cNvSpPr/>
              <p:nvPr/>
            </p:nvSpPr>
            <p:spPr>
              <a:xfrm>
                <a:off x="997560" y="275688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577" name="CustomShape 17"/>
              <p:cNvSpPr/>
              <p:nvPr/>
            </p:nvSpPr>
            <p:spPr>
              <a:xfrm>
                <a:off x="978840" y="272088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578" name="Group 18"/>
            <p:cNvGrpSpPr/>
            <p:nvPr/>
          </p:nvGrpSpPr>
          <p:grpSpPr>
            <a:xfrm>
              <a:off x="2891160" y="2724480"/>
              <a:ext cx="636840" cy="636840"/>
              <a:chOff x="2891160" y="2724480"/>
              <a:chExt cx="636840" cy="636840"/>
            </a:xfrm>
          </p:grpSpPr>
          <p:sp>
            <p:nvSpPr>
              <p:cNvPr id="579" name="CustomShape 19"/>
              <p:cNvSpPr/>
              <p:nvPr/>
            </p:nvSpPr>
            <p:spPr>
              <a:xfrm>
                <a:off x="2891160" y="2724480"/>
                <a:ext cx="636840" cy="636840"/>
              </a:xfrm>
              <a:prstGeom prst="ellipse">
                <a:avLst/>
              </a:prstGeom>
              <a:solidFill>
                <a:srgbClr val="333333"/>
              </a:solidFill>
              <a:ln>
                <a:noFill/>
              </a:ln>
            </p:spPr>
            <p:style>
              <a:lnRef idx="0"/>
              <a:fillRef idx="0"/>
              <a:effectRef idx="0"/>
              <a:fontRef idx="minor"/>
            </p:style>
          </p:sp>
          <p:pic>
            <p:nvPicPr>
              <p:cNvPr id="580" name="Picture 20_10" descr=""/>
              <p:cNvPicPr/>
              <p:nvPr/>
            </p:nvPicPr>
            <p:blipFill>
              <a:blip r:embed="rId1"/>
              <a:srcRect l="13248" t="30875" r="62057" b="30129"/>
              <a:stretch/>
            </p:blipFill>
            <p:spPr>
              <a:xfrm>
                <a:off x="2962800" y="2844720"/>
                <a:ext cx="516600" cy="356040"/>
              </a:xfrm>
              <a:prstGeom prst="rect">
                <a:avLst/>
              </a:prstGeom>
              <a:ln>
                <a:noFill/>
              </a:ln>
            </p:spPr>
          </p:pic>
        </p:grpSp>
      </p:grpSp>
      <p:grpSp>
        <p:nvGrpSpPr>
          <p:cNvPr id="581" name="Group 20"/>
          <p:cNvGrpSpPr/>
          <p:nvPr/>
        </p:nvGrpSpPr>
        <p:grpSpPr>
          <a:xfrm>
            <a:off x="6787800" y="2727360"/>
            <a:ext cx="1413000" cy="537840"/>
            <a:chOff x="6787800" y="2727360"/>
            <a:chExt cx="1413000" cy="537840"/>
          </a:xfrm>
        </p:grpSpPr>
        <p:sp>
          <p:nvSpPr>
            <p:cNvPr id="582" name="CustomShape 21"/>
            <p:cNvSpPr/>
            <p:nvPr/>
          </p:nvSpPr>
          <p:spPr>
            <a:xfrm>
              <a:off x="6808320" y="2763360"/>
              <a:ext cx="1392480" cy="501840"/>
            </a:xfrm>
            <a:prstGeom prst="rect">
              <a:avLst/>
            </a:prstGeom>
            <a:solidFill>
              <a:srgbClr val="e8a202">
                <a:alpha val="39000"/>
              </a:srgbClr>
            </a:solidFill>
            <a:ln>
              <a:solidFill>
                <a:srgbClr val="7b3d00"/>
              </a:solidFill>
            </a:ln>
          </p:spPr>
          <p:style>
            <a:lnRef idx="0"/>
            <a:fillRef idx="0"/>
            <a:effectRef idx="0"/>
            <a:fontRef idx="minor"/>
          </p:style>
        </p:sp>
        <p:sp>
          <p:nvSpPr>
            <p:cNvPr id="583" name="CustomShape 22"/>
            <p:cNvSpPr/>
            <p:nvPr/>
          </p:nvSpPr>
          <p:spPr>
            <a:xfrm>
              <a:off x="6787800" y="27273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adjust weights</a:t>
              </a:r>
              <a:endParaRPr b="0" lang="en-US" sz="1400" spc="-1" strike="noStrike">
                <a:latin typeface="Arial"/>
              </a:endParaRPr>
            </a:p>
          </p:txBody>
        </p:sp>
      </p:grpSp>
      <p:sp>
        <p:nvSpPr>
          <p:cNvPr id="584" name="Line 23"/>
          <p:cNvSpPr/>
          <p:nvPr/>
        </p:nvSpPr>
        <p:spPr>
          <a:xfrm>
            <a:off x="360" y="0"/>
            <a:ext cx="360" cy="360"/>
          </a:xfrm>
          <a:prstGeom prst="line">
            <a:avLst/>
          </a:prstGeom>
          <a:ln w="29160">
            <a:solidFill>
              <a:srgbClr val="000000"/>
            </a:solidFill>
            <a:round/>
            <a:tailEnd len="med" type="triangle" w="med"/>
          </a:ln>
        </p:spPr>
        <p:style>
          <a:lnRef idx="0"/>
          <a:fillRef idx="0"/>
          <a:effectRef idx="0"/>
          <a:fontRef idx="minor"/>
        </p:style>
      </p:sp>
      <mc:AlternateContent>
        <mc:Choice xmlns:a14="http://schemas.microsoft.com/office/drawing/2010/main" Requires="a14">
          <p:sp>
            <p:nvSpPr>
              <p:cNvPr id="585" name="Formula 24"/>
              <p:cNvSpPr txBox="1"/>
              <p:nvPr/>
            </p:nvSpPr>
            <p:spPr>
              <a:xfrm>
                <a:off x="2449080" y="340452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
        <p:nvSpPr>
          <p:cNvPr id="586" name="CustomShape 25"/>
          <p:cNvSpPr/>
          <p:nvPr/>
        </p:nvSpPr>
        <p:spPr>
          <a:xfrm>
            <a:off x="0" y="0"/>
            <a:ext cx="360" cy="360"/>
          </a:xfrm>
          <a:custGeom>
            <a:avLst/>
            <a:gdLst/>
            <a:ahLst/>
            <a:rect l="l" t="t" r="r" b="b"/>
            <a:pathLst>
              <a:path w="21600" h="21600">
                <a:moveTo>
                  <a:pt x="0" y="0"/>
                </a:moveTo>
                <a:lnTo>
                  <a:pt x="21600" y="21600"/>
                </a:lnTo>
              </a:path>
            </a:pathLst>
          </a:custGeom>
          <a:noFill/>
          <a:ln w="36720">
            <a:noFill/>
          </a:ln>
        </p:spPr>
        <p:style>
          <a:lnRef idx="0"/>
          <a:fillRef idx="0"/>
          <a:effectRef idx="0"/>
          <a:fontRef idx="minor"/>
        </p:style>
      </p:sp>
      <p:sp>
        <p:nvSpPr>
          <p:cNvPr id="587" name="CustomShape 26"/>
          <p:cNvSpPr/>
          <p:nvPr/>
        </p:nvSpPr>
        <p:spPr>
          <a:xfrm>
            <a:off x="0" y="0"/>
            <a:ext cx="360" cy="360"/>
          </a:xfrm>
          <a:custGeom>
            <a:avLst/>
            <a:gdLst/>
            <a:ahLst/>
            <a:rect l="l" t="t" r="r" b="b"/>
            <a:pathLst>
              <a:path w="21600" h="21600">
                <a:moveTo>
                  <a:pt x="0" y="0"/>
                </a:moveTo>
                <a:lnTo>
                  <a:pt x="21600" y="21600"/>
                </a:lnTo>
              </a:path>
            </a:pathLst>
          </a:custGeom>
          <a:noFill/>
          <a:ln w="36720">
            <a:solidFill>
              <a:srgbClr val="bf0041"/>
            </a:solidFill>
            <a:round/>
            <a:tailEnd len="med" type="triangle" w="med"/>
          </a:ln>
        </p:spPr>
        <p:style>
          <a:lnRef idx="0"/>
          <a:fillRef idx="0"/>
          <a:effectRef idx="0"/>
          <a:fontRef idx="minor"/>
        </p:style>
      </p:sp>
      <p:sp>
        <p:nvSpPr>
          <p:cNvPr id="588" name="CustomShape 27"/>
          <p:cNvSpPr/>
          <p:nvPr/>
        </p:nvSpPr>
        <p:spPr>
          <a:xfrm>
            <a:off x="0" y="0"/>
            <a:ext cx="360" cy="360"/>
          </a:xfrm>
          <a:custGeom>
            <a:avLst/>
            <a:gdLst/>
            <a:ahLst/>
            <a:rect l="l" t="t" r="r" b="b"/>
            <a:pathLst>
              <a:path w="21600" h="21600">
                <a:moveTo>
                  <a:pt x="0" y="0"/>
                </a:moveTo>
                <a:lnTo>
                  <a:pt x="21600" y="21600"/>
                </a:lnTo>
              </a:path>
            </a:pathLst>
          </a:custGeom>
          <a:noFill/>
          <a:ln w="36720">
            <a:noFill/>
          </a:ln>
        </p:spPr>
        <p:style>
          <a:lnRef idx="0"/>
          <a:fillRef idx="0"/>
          <a:effectRef idx="0"/>
          <a:fontRef idx="minor"/>
        </p:style>
      </p:sp>
      <p:pic>
        <p:nvPicPr>
          <p:cNvPr id="589" name="" descr=""/>
          <p:cNvPicPr/>
          <p:nvPr/>
        </p:nvPicPr>
        <p:blipFill>
          <a:blip r:embed="rId2"/>
          <a:stretch/>
        </p:blipFill>
        <p:spPr>
          <a:xfrm>
            <a:off x="980640" y="4239000"/>
            <a:ext cx="351720" cy="351720"/>
          </a:xfrm>
          <a:prstGeom prst="rect">
            <a:avLst/>
          </a:prstGeom>
          <a:ln>
            <a:noFill/>
          </a:ln>
        </p:spPr>
      </p:pic>
      <p:sp>
        <p:nvSpPr>
          <p:cNvPr id="590" name="Line 28"/>
          <p:cNvSpPr/>
          <p:nvPr/>
        </p:nvSpPr>
        <p:spPr>
          <a:xfrm>
            <a:off x="0" y="0"/>
            <a:ext cx="360" cy="360"/>
          </a:xfrm>
          <a:prstGeom prst="line">
            <a:avLst/>
          </a:prstGeom>
          <a:ln w="38160">
            <a:solidFill>
              <a:srgbClr val="ff0000"/>
            </a:solidFill>
            <a:round/>
            <a:tailEnd len="med" type="triangle" w="med"/>
          </a:ln>
        </p:spPr>
        <p:style>
          <a:lnRef idx="0"/>
          <a:fillRef idx="0"/>
          <a:effectRef idx="0"/>
          <a:fontRef idx="minor"/>
        </p:style>
      </p:sp>
      <p:sp>
        <p:nvSpPr>
          <p:cNvPr id="591" name="CustomShape 29"/>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39040" indent="-237600">
              <a:lnSpc>
                <a:spcPct val="130000"/>
              </a:lnSpc>
              <a:spcBef>
                <a:spcPts val="1001"/>
              </a:spcBef>
              <a:buClr>
                <a:srgbClr val="000000"/>
              </a:buClr>
              <a:buFont typeface="Symbol"/>
              <a:buChar char=""/>
              <a:tabLst>
                <a:tab algn="l" pos="0"/>
              </a:tabLst>
            </a:pPr>
            <a:r>
              <a:rPr b="0" lang="en-US" sz="2000" spc="-1" strike="noStrike">
                <a:solidFill>
                  <a:srgbClr val="000000"/>
                </a:solidFill>
                <a:latin typeface="Open Sans"/>
                <a:ea typeface="Open Sans"/>
              </a:rPr>
              <a:t>During each </a:t>
            </a:r>
            <a:r>
              <a:rPr b="1" lang="en-US" sz="2000" spc="-1" strike="noStrike">
                <a:solidFill>
                  <a:srgbClr val="000000"/>
                </a:solidFill>
                <a:latin typeface="Open Sans"/>
                <a:ea typeface="Open Sans"/>
              </a:rPr>
              <a:t>epoch</a:t>
            </a:r>
            <a:r>
              <a:rPr b="0" lang="en-US" sz="2000" spc="-1" strike="noStrike">
                <a:solidFill>
                  <a:srgbClr val="000000"/>
                </a:solidFill>
                <a:latin typeface="Open Sans"/>
                <a:ea typeface="Open Sans"/>
              </a:rPr>
              <a:t>, we’ll first look at the training data, adjusting the weights to make the model outputs match the desired outputs as closely as possible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how do the weights actually get adjusted?</a:t>
            </a:r>
            <a:endParaRPr b="0" lang="en-US" sz="2800" spc="-1" strike="noStrike">
              <a:latin typeface="Arial"/>
            </a:endParaRPr>
          </a:p>
        </p:txBody>
      </p:sp>
      <p:sp>
        <p:nvSpPr>
          <p:cNvPr id="593" name="CustomShape 2"/>
          <p:cNvSpPr/>
          <p:nvPr/>
        </p:nvSpPr>
        <p:spPr>
          <a:xfrm>
            <a:off x="374400" y="1240200"/>
            <a:ext cx="556848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process of adjusting the model weights is a deep subject unto itself</a:t>
            </a:r>
            <a:endParaRPr b="0" lang="en-US" sz="2000" spc="-1" strike="noStrike">
              <a:latin typeface="Arial"/>
            </a:endParaRPr>
          </a:p>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core of the idea is using </a:t>
            </a:r>
            <a:r>
              <a:rPr b="1" lang="en-US" sz="2000" spc="-1" strike="noStrike">
                <a:solidFill>
                  <a:srgbClr val="000000"/>
                </a:solidFill>
                <a:latin typeface="Open Sans"/>
                <a:ea typeface="Open Sans"/>
              </a:rPr>
              <a:t>backpropagation</a:t>
            </a:r>
            <a:endParaRPr b="0" lang="en-US" sz="2000" spc="-1" strike="noStrike">
              <a:latin typeface="Arial"/>
            </a:endParaRPr>
          </a:p>
          <a:p>
            <a:pPr lvl="1" marL="432000" indent="-2152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Find which adjustments create the desired changes in the outputs</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p:txBody>
      </p:sp>
      <p:grpSp>
        <p:nvGrpSpPr>
          <p:cNvPr id="594" name="Group 3"/>
          <p:cNvGrpSpPr/>
          <p:nvPr/>
        </p:nvGrpSpPr>
        <p:grpSpPr>
          <a:xfrm>
            <a:off x="7592400" y="5993280"/>
            <a:ext cx="3108240" cy="456480"/>
            <a:chOff x="7592400" y="5993280"/>
            <a:chExt cx="3108240" cy="456480"/>
          </a:xfrm>
        </p:grpSpPr>
        <p:pic>
          <p:nvPicPr>
            <p:cNvPr id="595" name="" descr=""/>
            <p:cNvPicPr/>
            <p:nvPr/>
          </p:nvPicPr>
          <p:blipFill>
            <a:blip r:embed="rId1"/>
            <a:stretch/>
          </p:blipFill>
          <p:spPr>
            <a:xfrm>
              <a:off x="7592400" y="5993280"/>
              <a:ext cx="469080" cy="427320"/>
            </a:xfrm>
            <a:prstGeom prst="rect">
              <a:avLst/>
            </a:prstGeom>
            <a:ln>
              <a:noFill/>
            </a:ln>
          </p:spPr>
        </p:pic>
        <p:sp>
          <p:nvSpPr>
            <p:cNvPr id="596" name="CustomShape 4"/>
            <p:cNvSpPr/>
            <p:nvPr/>
          </p:nvSpPr>
          <p:spPr>
            <a:xfrm>
              <a:off x="8031240" y="5999400"/>
              <a:ext cx="2669400" cy="4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2"/>
                </a:rPr>
                <a:t>https://www.3blue1brown.com/lessons/backpropagation</a:t>
              </a:r>
              <a:r>
                <a:rPr b="0" lang="en-US" sz="1200" spc="-1" strike="noStrike">
                  <a:solidFill>
                    <a:srgbClr val="000000"/>
                  </a:solidFill>
                  <a:latin typeface="Open Sans"/>
                  <a:ea typeface="Open Sans"/>
                </a:rPr>
                <a:t> </a:t>
              </a:r>
              <a:endParaRPr b="0" lang="en-US" sz="1200" spc="-1" strike="noStrike">
                <a:latin typeface="Arial"/>
              </a:endParaRPr>
            </a:p>
          </p:txBody>
        </p:sp>
      </p:grpSp>
      <p:pic>
        <p:nvPicPr>
          <p:cNvPr id="597" name="" descr=""/>
          <p:cNvPicPr/>
          <p:nvPr/>
        </p:nvPicPr>
        <p:blipFill>
          <a:blip r:embed="rId3"/>
          <a:srcRect l="0" t="-3122" r="0" b="1995"/>
          <a:stretch/>
        </p:blipFill>
        <p:spPr>
          <a:xfrm>
            <a:off x="5852160" y="1411560"/>
            <a:ext cx="6037200" cy="3434040"/>
          </a:xfrm>
          <a:prstGeom prst="rect">
            <a:avLst/>
          </a:prstGeom>
          <a:ln>
            <a:noFill/>
          </a:ln>
        </p:spPr>
      </p:pic>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593">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593">
                                            <p:txEl>
                                              <p:pRg st="2" end="2"/>
                                            </p:txEl>
                                          </p:spTgt>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597"/>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how do the weights actually get adjusted?</a:t>
            </a:r>
            <a:endParaRPr b="0" lang="en-US" sz="2800" spc="-1" strike="noStrike">
              <a:latin typeface="Arial"/>
            </a:endParaRPr>
          </a:p>
        </p:txBody>
      </p:sp>
      <p:sp>
        <p:nvSpPr>
          <p:cNvPr id="599" name="CustomShape 2"/>
          <p:cNvSpPr/>
          <p:nvPr/>
        </p:nvSpPr>
        <p:spPr>
          <a:xfrm>
            <a:off x="374400" y="1240200"/>
            <a:ext cx="556848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process of adjusting the model weights is a deep subject unto itself</a:t>
            </a:r>
            <a:endParaRPr b="0" lang="en-US" sz="2000" spc="-1" strike="noStrike">
              <a:latin typeface="Arial"/>
            </a:endParaRPr>
          </a:p>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core of the idea is using </a:t>
            </a:r>
            <a:r>
              <a:rPr b="1" lang="en-US" sz="2000" spc="-1" strike="noStrike">
                <a:solidFill>
                  <a:srgbClr val="000000"/>
                </a:solidFill>
                <a:latin typeface="Open Sans"/>
                <a:ea typeface="Open Sans"/>
              </a:rPr>
              <a:t>backpropagation</a:t>
            </a:r>
            <a:endParaRPr b="0" lang="en-US" sz="2000" spc="-1" strike="noStrike">
              <a:latin typeface="Arial"/>
            </a:endParaRPr>
          </a:p>
          <a:p>
            <a:pPr lvl="1" marL="432000" indent="-2152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Find which adjustments create the desired changes in the outputs</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p:txBody>
      </p:sp>
      <p:pic>
        <p:nvPicPr>
          <p:cNvPr id="600" name="" descr=""/>
          <p:cNvPicPr/>
          <p:nvPr/>
        </p:nvPicPr>
        <p:blipFill>
          <a:blip r:embed="rId1"/>
          <a:srcRect l="15211" t="0" r="7589" b="0"/>
          <a:stretch/>
        </p:blipFill>
        <p:spPr>
          <a:xfrm>
            <a:off x="5852160" y="1411560"/>
            <a:ext cx="6037200" cy="4398120"/>
          </a:xfrm>
          <a:prstGeom prst="rect">
            <a:avLst/>
          </a:prstGeom>
          <a:ln>
            <a:noFill/>
          </a:ln>
        </p:spPr>
      </p:pic>
      <p:grpSp>
        <p:nvGrpSpPr>
          <p:cNvPr id="601" name="Group 3"/>
          <p:cNvGrpSpPr/>
          <p:nvPr/>
        </p:nvGrpSpPr>
        <p:grpSpPr>
          <a:xfrm>
            <a:off x="7592400" y="5993280"/>
            <a:ext cx="3108240" cy="456480"/>
            <a:chOff x="7592400" y="5993280"/>
            <a:chExt cx="3108240" cy="456480"/>
          </a:xfrm>
        </p:grpSpPr>
        <p:pic>
          <p:nvPicPr>
            <p:cNvPr id="602" name="" descr=""/>
            <p:cNvPicPr/>
            <p:nvPr/>
          </p:nvPicPr>
          <p:blipFill>
            <a:blip r:embed="rId2"/>
            <a:stretch/>
          </p:blipFill>
          <p:spPr>
            <a:xfrm>
              <a:off x="7592400" y="5993280"/>
              <a:ext cx="469080" cy="427320"/>
            </a:xfrm>
            <a:prstGeom prst="rect">
              <a:avLst/>
            </a:prstGeom>
            <a:ln>
              <a:noFill/>
            </a:ln>
          </p:spPr>
        </p:pic>
        <p:sp>
          <p:nvSpPr>
            <p:cNvPr id="603" name="CustomShape 4"/>
            <p:cNvSpPr/>
            <p:nvPr/>
          </p:nvSpPr>
          <p:spPr>
            <a:xfrm>
              <a:off x="8031240" y="5999400"/>
              <a:ext cx="2669400" cy="4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https://www.3blue1brown.com/lessons/backpropagation</a:t>
              </a:r>
              <a:r>
                <a:rPr b="0" lang="en-US" sz="1200" spc="-1" strike="noStrike">
                  <a:solidFill>
                    <a:srgbClr val="000000"/>
                  </a:solidFill>
                  <a:latin typeface="Open Sans"/>
                  <a:ea typeface="Open Sans"/>
                </a:rPr>
                <a:t> </a:t>
              </a:r>
              <a:endParaRPr b="0" lang="en-US" sz="1200" spc="-1" strike="noStrike">
                <a:latin typeface="Aria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2046960" y="2444040"/>
            <a:ext cx="972000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Why does this matter?</a:t>
            </a:r>
            <a:endParaRPr b="0" lang="en-US" sz="4000" spc="-1" strike="noStrike">
              <a:latin typeface="Arial"/>
            </a:endParaRPr>
          </a:p>
        </p:txBody>
      </p:sp>
      <p:sp>
        <p:nvSpPr>
          <p:cNvPr id="269" name="CustomShape 2"/>
          <p:cNvSpPr/>
          <p:nvPr/>
        </p:nvSpPr>
        <p:spPr>
          <a:xfrm>
            <a:off x="1433880" y="1482840"/>
            <a:ext cx="3778560" cy="1373040"/>
          </a:xfrm>
          <a:prstGeom prst="rect">
            <a:avLst/>
          </a:prstGeom>
          <a:solidFill>
            <a:srgbClr val="202b32"/>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Aside: how do the weights actually get adjusted?</a:t>
            </a:r>
            <a:endParaRPr b="0" lang="en-US" sz="2800" spc="-1" strike="noStrike">
              <a:latin typeface="Arial"/>
            </a:endParaRPr>
          </a:p>
        </p:txBody>
      </p:sp>
      <p:sp>
        <p:nvSpPr>
          <p:cNvPr id="605" name="CustomShape 2"/>
          <p:cNvSpPr/>
          <p:nvPr/>
        </p:nvSpPr>
        <p:spPr>
          <a:xfrm>
            <a:off x="374400" y="1240200"/>
            <a:ext cx="556848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process of adjusting the model weights is a deep subject unto itself</a:t>
            </a:r>
            <a:endParaRPr b="0" lang="en-US" sz="2000" spc="-1" strike="noStrike">
              <a:latin typeface="Arial"/>
            </a:endParaRPr>
          </a:p>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The core of the idea is using </a:t>
            </a:r>
            <a:r>
              <a:rPr b="1" lang="en-US" sz="2000" spc="-1" strike="noStrike">
                <a:solidFill>
                  <a:srgbClr val="000000"/>
                </a:solidFill>
                <a:latin typeface="Open Sans"/>
                <a:ea typeface="Open Sans"/>
              </a:rPr>
              <a:t>backpropagation</a:t>
            </a:r>
            <a:endParaRPr b="0" lang="en-US" sz="2000" spc="-1" strike="noStrike">
              <a:latin typeface="Arial"/>
            </a:endParaRPr>
          </a:p>
          <a:p>
            <a:pPr lvl="1" marL="432000" indent="-2152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Find which adjustments create the desired changes in the outputs</a:t>
            </a:r>
            <a:endParaRPr b="0" lang="en-US" sz="2000" spc="-1" strike="noStrike">
              <a:latin typeface="Arial"/>
            </a:endParaRPr>
          </a:p>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000000"/>
                </a:solidFill>
                <a:latin typeface="Open Sans"/>
                <a:ea typeface="Open Sans"/>
              </a:rPr>
              <a:t>For each epoch, we figure out the adjustments that give good performance on that epoch’s training data</a:t>
            </a:r>
            <a:endParaRPr b="0" lang="en-US" sz="2000" spc="-1" strike="noStrike">
              <a:latin typeface="Arial"/>
            </a:endParaRPr>
          </a:p>
        </p:txBody>
      </p:sp>
      <p:grpSp>
        <p:nvGrpSpPr>
          <p:cNvPr id="606" name="Group 3"/>
          <p:cNvGrpSpPr/>
          <p:nvPr/>
        </p:nvGrpSpPr>
        <p:grpSpPr>
          <a:xfrm>
            <a:off x="7592400" y="5993280"/>
            <a:ext cx="3108240" cy="456480"/>
            <a:chOff x="7592400" y="5993280"/>
            <a:chExt cx="3108240" cy="456480"/>
          </a:xfrm>
        </p:grpSpPr>
        <p:pic>
          <p:nvPicPr>
            <p:cNvPr id="607" name="" descr=""/>
            <p:cNvPicPr/>
            <p:nvPr/>
          </p:nvPicPr>
          <p:blipFill>
            <a:blip r:embed="rId1"/>
            <a:stretch/>
          </p:blipFill>
          <p:spPr>
            <a:xfrm>
              <a:off x="7592400" y="5993280"/>
              <a:ext cx="469080" cy="427320"/>
            </a:xfrm>
            <a:prstGeom prst="rect">
              <a:avLst/>
            </a:prstGeom>
            <a:ln>
              <a:noFill/>
            </a:ln>
          </p:spPr>
        </p:pic>
        <p:sp>
          <p:nvSpPr>
            <p:cNvPr id="608" name="CustomShape 4"/>
            <p:cNvSpPr/>
            <p:nvPr/>
          </p:nvSpPr>
          <p:spPr>
            <a:xfrm>
              <a:off x="8031240" y="5999400"/>
              <a:ext cx="2669400" cy="4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2"/>
                </a:rPr>
                <a:t>https://www.3blue1brown.com/lessons/backpropagation</a:t>
              </a:r>
              <a:r>
                <a:rPr b="0" lang="en-US" sz="1200" spc="-1" strike="noStrike">
                  <a:solidFill>
                    <a:srgbClr val="000000"/>
                  </a:solidFill>
                  <a:latin typeface="Open Sans"/>
                  <a:ea typeface="Open Sans"/>
                </a:rPr>
                <a:t> </a:t>
              </a:r>
              <a:endParaRPr b="0" lang="en-US" sz="1200" spc="-1" strike="noStrike">
                <a:latin typeface="Arial"/>
              </a:endParaRPr>
            </a:p>
          </p:txBody>
        </p:sp>
      </p:grpSp>
      <p:pic>
        <p:nvPicPr>
          <p:cNvPr id="609" name="" descr=""/>
          <p:cNvPicPr/>
          <p:nvPr/>
        </p:nvPicPr>
        <p:blipFill>
          <a:blip r:embed="rId3"/>
          <a:stretch/>
        </p:blipFill>
        <p:spPr>
          <a:xfrm>
            <a:off x="5835240" y="1831680"/>
            <a:ext cx="5913360" cy="33256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611" name="CustomShape 2"/>
          <p:cNvSpPr/>
          <p:nvPr/>
        </p:nvSpPr>
        <p:spPr>
          <a:xfrm>
            <a:off x="374400" y="1276200"/>
            <a:ext cx="10972440" cy="4565160"/>
          </a:xfrm>
          <a:prstGeom prst="rect">
            <a:avLst/>
          </a:prstGeom>
          <a:noFill/>
          <a:ln>
            <a:noFill/>
          </a:ln>
        </p:spPr>
        <p:style>
          <a:lnRef idx="0"/>
          <a:fillRef idx="0"/>
          <a:effectRef idx="0"/>
          <a:fontRef idx="minor"/>
        </p:style>
      </p:sp>
      <p:sp>
        <p:nvSpPr>
          <p:cNvPr id="612" name="CustomShape 3"/>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613" name="CustomShape 4"/>
          <p:cNvSpPr/>
          <p:nvPr/>
        </p:nvSpPr>
        <p:spPr>
          <a:xfrm>
            <a:off x="1803240" y="3056400"/>
            <a:ext cx="2281320" cy="2390760"/>
          </a:xfrm>
          <a:prstGeom prst="rect">
            <a:avLst/>
          </a:prstGeom>
          <a:noFill/>
          <a:ln>
            <a:noFill/>
          </a:ln>
        </p:spPr>
        <p:style>
          <a:lnRef idx="0"/>
          <a:fillRef idx="0"/>
          <a:effectRef idx="0"/>
          <a:fontRef idx="minor"/>
        </p:style>
      </p:sp>
      <p:sp>
        <p:nvSpPr>
          <p:cNvPr id="614" name="CustomShape 5"/>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615" name="CustomShape 6"/>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616" name="CustomShape 7"/>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617" name="Group 8"/>
          <p:cNvGrpSpPr/>
          <p:nvPr/>
        </p:nvGrpSpPr>
        <p:grpSpPr>
          <a:xfrm>
            <a:off x="3630600" y="2687040"/>
            <a:ext cx="1918440" cy="523800"/>
            <a:chOff x="3630600" y="2687040"/>
            <a:chExt cx="1918440" cy="523800"/>
          </a:xfrm>
        </p:grpSpPr>
        <p:sp>
          <p:nvSpPr>
            <p:cNvPr id="618" name="Line 9"/>
            <p:cNvSpPr/>
            <p:nvPr/>
          </p:nvSpPr>
          <p:spPr>
            <a:xfrm>
              <a:off x="3630600" y="2994480"/>
              <a:ext cx="457200" cy="360"/>
            </a:xfrm>
            <a:prstGeom prst="line">
              <a:avLst/>
            </a:prstGeom>
            <a:ln w="38160">
              <a:solidFill>
                <a:srgbClr val="ff4000"/>
              </a:solidFill>
              <a:round/>
              <a:tailEnd len="med" type="triangle" w="med"/>
            </a:ln>
          </p:spPr>
          <p:style>
            <a:lnRef idx="0"/>
            <a:fillRef idx="0"/>
            <a:effectRef idx="0"/>
            <a:fontRef idx="minor"/>
          </p:style>
        </p:sp>
        <p:grpSp>
          <p:nvGrpSpPr>
            <p:cNvPr id="619" name="Group 10"/>
            <p:cNvGrpSpPr/>
            <p:nvPr/>
          </p:nvGrpSpPr>
          <p:grpSpPr>
            <a:xfrm>
              <a:off x="4144680" y="2687040"/>
              <a:ext cx="1404360" cy="523800"/>
              <a:chOff x="4144680" y="2687040"/>
              <a:chExt cx="1404360" cy="523800"/>
            </a:xfrm>
          </p:grpSpPr>
          <p:sp>
            <p:nvSpPr>
              <p:cNvPr id="620" name="CustomShape 11"/>
              <p:cNvSpPr/>
              <p:nvPr/>
            </p:nvSpPr>
            <p:spPr>
              <a:xfrm>
                <a:off x="4144680" y="275688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621" name="CustomShape 12"/>
              <p:cNvSpPr/>
              <p:nvPr/>
            </p:nvSpPr>
            <p:spPr>
              <a:xfrm>
                <a:off x="4729320" y="268704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622" name="Group 13"/>
          <p:cNvGrpSpPr/>
          <p:nvPr/>
        </p:nvGrpSpPr>
        <p:grpSpPr>
          <a:xfrm>
            <a:off x="978840" y="2720880"/>
            <a:ext cx="2549160" cy="640440"/>
            <a:chOff x="978840" y="2720880"/>
            <a:chExt cx="2549160" cy="640440"/>
          </a:xfrm>
        </p:grpSpPr>
        <p:sp>
          <p:nvSpPr>
            <p:cNvPr id="623" name="Line 14"/>
            <p:cNvSpPr/>
            <p:nvPr/>
          </p:nvSpPr>
          <p:spPr>
            <a:xfrm>
              <a:off x="2350080" y="2994840"/>
              <a:ext cx="457200" cy="360"/>
            </a:xfrm>
            <a:prstGeom prst="line">
              <a:avLst/>
            </a:prstGeom>
            <a:ln w="38160">
              <a:solidFill>
                <a:srgbClr val="3465a4"/>
              </a:solidFill>
              <a:round/>
              <a:tailEnd len="med" type="triangle" w="med"/>
            </a:ln>
          </p:spPr>
          <p:style>
            <a:lnRef idx="0"/>
            <a:fillRef idx="0"/>
            <a:effectRef idx="0"/>
            <a:fontRef idx="minor"/>
          </p:style>
        </p:sp>
        <p:grpSp>
          <p:nvGrpSpPr>
            <p:cNvPr id="624" name="Group 15"/>
            <p:cNvGrpSpPr/>
            <p:nvPr/>
          </p:nvGrpSpPr>
          <p:grpSpPr>
            <a:xfrm>
              <a:off x="978840" y="2720880"/>
              <a:ext cx="1293480" cy="537840"/>
              <a:chOff x="978840" y="2720880"/>
              <a:chExt cx="1293480" cy="537840"/>
            </a:xfrm>
          </p:grpSpPr>
          <p:sp>
            <p:nvSpPr>
              <p:cNvPr id="625" name="CustomShape 16"/>
              <p:cNvSpPr/>
              <p:nvPr/>
            </p:nvSpPr>
            <p:spPr>
              <a:xfrm>
                <a:off x="997560" y="275688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626" name="CustomShape 17"/>
              <p:cNvSpPr/>
              <p:nvPr/>
            </p:nvSpPr>
            <p:spPr>
              <a:xfrm>
                <a:off x="978840" y="272088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627" name="Group 18"/>
            <p:cNvGrpSpPr/>
            <p:nvPr/>
          </p:nvGrpSpPr>
          <p:grpSpPr>
            <a:xfrm>
              <a:off x="2891160" y="2724480"/>
              <a:ext cx="636840" cy="636840"/>
              <a:chOff x="2891160" y="2724480"/>
              <a:chExt cx="636840" cy="636840"/>
            </a:xfrm>
          </p:grpSpPr>
          <p:sp>
            <p:nvSpPr>
              <p:cNvPr id="628" name="CustomShape 19"/>
              <p:cNvSpPr/>
              <p:nvPr/>
            </p:nvSpPr>
            <p:spPr>
              <a:xfrm>
                <a:off x="2891160" y="2724480"/>
                <a:ext cx="636840" cy="636840"/>
              </a:xfrm>
              <a:prstGeom prst="ellipse">
                <a:avLst/>
              </a:prstGeom>
              <a:solidFill>
                <a:srgbClr val="333333"/>
              </a:solidFill>
              <a:ln>
                <a:noFill/>
              </a:ln>
            </p:spPr>
            <p:style>
              <a:lnRef idx="0"/>
              <a:fillRef idx="0"/>
              <a:effectRef idx="0"/>
              <a:fontRef idx="minor"/>
            </p:style>
          </p:sp>
          <p:pic>
            <p:nvPicPr>
              <p:cNvPr id="629" name="Picture 20_7" descr=""/>
              <p:cNvPicPr/>
              <p:nvPr/>
            </p:nvPicPr>
            <p:blipFill>
              <a:blip r:embed="rId1"/>
              <a:srcRect l="13248" t="30875" r="62057" b="30129"/>
              <a:stretch/>
            </p:blipFill>
            <p:spPr>
              <a:xfrm>
                <a:off x="2962800" y="2844720"/>
                <a:ext cx="516600" cy="356040"/>
              </a:xfrm>
              <a:prstGeom prst="rect">
                <a:avLst/>
              </a:prstGeom>
              <a:ln>
                <a:noFill/>
              </a:ln>
            </p:spPr>
          </p:pic>
        </p:grpSp>
      </p:grpSp>
      <p:grpSp>
        <p:nvGrpSpPr>
          <p:cNvPr id="630" name="Group 20"/>
          <p:cNvGrpSpPr/>
          <p:nvPr/>
        </p:nvGrpSpPr>
        <p:grpSpPr>
          <a:xfrm>
            <a:off x="6787800" y="2727360"/>
            <a:ext cx="1413000" cy="537840"/>
            <a:chOff x="6787800" y="2727360"/>
            <a:chExt cx="1413000" cy="537840"/>
          </a:xfrm>
        </p:grpSpPr>
        <p:sp>
          <p:nvSpPr>
            <p:cNvPr id="631" name="CustomShape 21"/>
            <p:cNvSpPr/>
            <p:nvPr/>
          </p:nvSpPr>
          <p:spPr>
            <a:xfrm>
              <a:off x="6808320" y="2763360"/>
              <a:ext cx="1392480" cy="501840"/>
            </a:xfrm>
            <a:prstGeom prst="rect">
              <a:avLst/>
            </a:prstGeom>
            <a:solidFill>
              <a:srgbClr val="e8a202">
                <a:alpha val="39000"/>
              </a:srgbClr>
            </a:solidFill>
            <a:ln>
              <a:solidFill>
                <a:srgbClr val="7b3d00"/>
              </a:solidFill>
            </a:ln>
          </p:spPr>
          <p:style>
            <a:lnRef idx="0"/>
            <a:fillRef idx="0"/>
            <a:effectRef idx="0"/>
            <a:fontRef idx="minor"/>
          </p:style>
        </p:sp>
        <p:sp>
          <p:nvSpPr>
            <p:cNvPr id="632" name="CustomShape 22"/>
            <p:cNvSpPr/>
            <p:nvPr/>
          </p:nvSpPr>
          <p:spPr>
            <a:xfrm>
              <a:off x="6787800" y="27273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adjust weights</a:t>
              </a:r>
              <a:endParaRPr b="0" lang="en-US" sz="1400" spc="-1" strike="noStrike">
                <a:latin typeface="Arial"/>
              </a:endParaRPr>
            </a:p>
          </p:txBody>
        </p:sp>
      </p:grpSp>
      <p:sp>
        <p:nvSpPr>
          <p:cNvPr id="633" name="Line 23"/>
          <p:cNvSpPr/>
          <p:nvPr/>
        </p:nvSpPr>
        <p:spPr>
          <a:xfrm>
            <a:off x="360" y="0"/>
            <a:ext cx="360" cy="360"/>
          </a:xfrm>
          <a:prstGeom prst="line">
            <a:avLst/>
          </a:prstGeom>
          <a:ln w="29160">
            <a:solidFill>
              <a:srgbClr val="000000"/>
            </a:solidFill>
            <a:round/>
            <a:tailEnd len="med" type="triangle" w="med"/>
          </a:ln>
        </p:spPr>
        <p:style>
          <a:lnRef idx="0"/>
          <a:fillRef idx="0"/>
          <a:effectRef idx="0"/>
          <a:fontRef idx="minor"/>
        </p:style>
      </p:sp>
      <mc:AlternateContent>
        <mc:Choice xmlns:a14="http://schemas.microsoft.com/office/drawing/2010/main" Requires="a14">
          <p:sp>
            <p:nvSpPr>
              <p:cNvPr id="634" name="Formula 24"/>
              <p:cNvSpPr txBox="1"/>
              <p:nvPr/>
            </p:nvSpPr>
            <p:spPr>
              <a:xfrm>
                <a:off x="2449080" y="340452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
        <p:nvSpPr>
          <p:cNvPr id="635" name="CustomShape 25"/>
          <p:cNvSpPr/>
          <p:nvPr/>
        </p:nvSpPr>
        <p:spPr>
          <a:xfrm>
            <a:off x="0" y="0"/>
            <a:ext cx="360" cy="360"/>
          </a:xfrm>
          <a:custGeom>
            <a:avLst/>
            <a:gdLst/>
            <a:ahLst/>
            <a:rect l="l" t="t" r="r" b="b"/>
            <a:pathLst>
              <a:path w="21600" h="21600">
                <a:moveTo>
                  <a:pt x="0" y="0"/>
                </a:moveTo>
                <a:lnTo>
                  <a:pt x="21600" y="21600"/>
                </a:lnTo>
              </a:path>
            </a:pathLst>
          </a:custGeom>
          <a:noFill/>
          <a:ln w="36720">
            <a:noFill/>
          </a:ln>
        </p:spPr>
        <p:style>
          <a:lnRef idx="0"/>
          <a:fillRef idx="0"/>
          <a:effectRef idx="0"/>
          <a:fontRef idx="minor"/>
        </p:style>
      </p:sp>
      <p:sp>
        <p:nvSpPr>
          <p:cNvPr id="636" name="CustomShape 26"/>
          <p:cNvSpPr/>
          <p:nvPr/>
        </p:nvSpPr>
        <p:spPr>
          <a:xfrm>
            <a:off x="0" y="0"/>
            <a:ext cx="360" cy="360"/>
          </a:xfrm>
          <a:custGeom>
            <a:avLst/>
            <a:gdLst/>
            <a:ahLst/>
            <a:rect l="l" t="t" r="r" b="b"/>
            <a:pathLst>
              <a:path w="21600" h="21600">
                <a:moveTo>
                  <a:pt x="0" y="0"/>
                </a:moveTo>
                <a:lnTo>
                  <a:pt x="21600" y="21600"/>
                </a:lnTo>
              </a:path>
            </a:pathLst>
          </a:custGeom>
          <a:noFill/>
          <a:ln w="36720">
            <a:solidFill>
              <a:srgbClr val="bf0041"/>
            </a:solidFill>
            <a:round/>
            <a:tailEnd len="med" type="triangle" w="med"/>
          </a:ln>
        </p:spPr>
        <p:style>
          <a:lnRef idx="0"/>
          <a:fillRef idx="0"/>
          <a:effectRef idx="0"/>
          <a:fontRef idx="minor"/>
        </p:style>
      </p:sp>
      <p:sp>
        <p:nvSpPr>
          <p:cNvPr id="637" name="CustomShape 27"/>
          <p:cNvSpPr/>
          <p:nvPr/>
        </p:nvSpPr>
        <p:spPr>
          <a:xfrm>
            <a:off x="0" y="0"/>
            <a:ext cx="360" cy="360"/>
          </a:xfrm>
          <a:custGeom>
            <a:avLst/>
            <a:gdLst/>
            <a:ahLst/>
            <a:rect l="l" t="t" r="r" b="b"/>
            <a:pathLst>
              <a:path w="21600" h="21600">
                <a:moveTo>
                  <a:pt x="0" y="0"/>
                </a:moveTo>
                <a:lnTo>
                  <a:pt x="21600" y="21600"/>
                </a:lnTo>
              </a:path>
            </a:pathLst>
          </a:custGeom>
          <a:noFill/>
          <a:ln w="36720">
            <a:noFill/>
          </a:ln>
        </p:spPr>
        <p:style>
          <a:lnRef idx="0"/>
          <a:fillRef idx="0"/>
          <a:effectRef idx="0"/>
          <a:fontRef idx="minor"/>
        </p:style>
      </p:sp>
      <p:sp>
        <p:nvSpPr>
          <p:cNvPr id="638" name="Line 28"/>
          <p:cNvSpPr/>
          <p:nvPr/>
        </p:nvSpPr>
        <p:spPr>
          <a:xfrm>
            <a:off x="0" y="0"/>
            <a:ext cx="360" cy="360"/>
          </a:xfrm>
          <a:prstGeom prst="line">
            <a:avLst/>
          </a:prstGeom>
          <a:ln w="38160">
            <a:solidFill>
              <a:srgbClr val="ff0000"/>
            </a:solidFill>
            <a:round/>
            <a:tailEnd len="med" type="triangle" w="med"/>
          </a:ln>
        </p:spPr>
        <p:style>
          <a:lnRef idx="0"/>
          <a:fillRef idx="0"/>
          <a:effectRef idx="0"/>
          <a:fontRef idx="minor"/>
        </p:style>
      </p:sp>
      <p:sp>
        <p:nvSpPr>
          <p:cNvPr id="639" name="CustomShape 29"/>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1800" spc="-1" strike="noStrike">
                <a:solidFill>
                  <a:srgbClr val="000000"/>
                </a:solidFill>
                <a:latin typeface="Arial"/>
                <a:ea typeface="DejaVu Sans"/>
              </a:rPr>
              <a:t>After making these adjustments, we can run our system over the </a:t>
            </a:r>
            <a:r>
              <a:rPr b="1" lang="en-US" sz="1800" spc="-1" strike="noStrike">
                <a:solidFill>
                  <a:srgbClr val="000000"/>
                </a:solidFill>
                <a:latin typeface="Arial"/>
                <a:ea typeface="DejaVu Sans"/>
              </a:rPr>
              <a:t>validation </a:t>
            </a:r>
            <a:r>
              <a:rPr b="0" lang="en-US" sz="1800" spc="-1" strike="noStrike">
                <a:solidFill>
                  <a:srgbClr val="000000"/>
                </a:solidFill>
                <a:latin typeface="Arial"/>
                <a:ea typeface="DejaVu Sans"/>
              </a:rPr>
              <a:t>data…</a:t>
            </a:r>
            <a:endParaRPr b="0" lang="en-US" sz="1800" spc="-1" strike="noStrike">
              <a:latin typeface="Arial"/>
            </a:endParaRPr>
          </a:p>
        </p:txBody>
      </p:sp>
      <p:pic>
        <p:nvPicPr>
          <p:cNvPr id="640" name="" descr=""/>
          <p:cNvPicPr/>
          <p:nvPr/>
        </p:nvPicPr>
        <p:blipFill>
          <a:blip r:embed="rId2"/>
          <a:stretch/>
        </p:blipFill>
        <p:spPr>
          <a:xfrm>
            <a:off x="984240" y="4247280"/>
            <a:ext cx="353520" cy="353520"/>
          </a:xfrm>
          <a:prstGeom prst="rect">
            <a:avLst/>
          </a:prstGeom>
          <a:ln>
            <a:noFill/>
          </a:ln>
        </p:spPr>
      </p:pic>
      <p:sp>
        <p:nvSpPr>
          <p:cNvPr id="641" name="Line 30"/>
          <p:cNvSpPr/>
          <p:nvPr/>
        </p:nvSpPr>
        <p:spPr>
          <a:xfrm>
            <a:off x="2354040" y="4254480"/>
            <a:ext cx="457200" cy="360"/>
          </a:xfrm>
          <a:prstGeom prst="line">
            <a:avLst/>
          </a:prstGeom>
          <a:ln w="38160">
            <a:solidFill>
              <a:srgbClr val="3465a4"/>
            </a:solidFill>
            <a:round/>
            <a:tailEnd len="med" type="triangle" w="med"/>
          </a:ln>
        </p:spPr>
        <p:style>
          <a:lnRef idx="0"/>
          <a:fillRef idx="0"/>
          <a:effectRef idx="0"/>
          <a:fontRef idx="minor"/>
        </p:style>
      </p:sp>
      <p:sp>
        <p:nvSpPr>
          <p:cNvPr id="642" name="Line 31"/>
          <p:cNvSpPr/>
          <p:nvPr/>
        </p:nvSpPr>
        <p:spPr>
          <a:xfrm>
            <a:off x="3634200" y="4254480"/>
            <a:ext cx="457200" cy="360"/>
          </a:xfrm>
          <a:prstGeom prst="line">
            <a:avLst/>
          </a:prstGeom>
          <a:ln w="38160">
            <a:solidFill>
              <a:srgbClr val="ff4000"/>
            </a:solidFill>
            <a:round/>
            <a:tailEnd len="med" type="triangle" w="med"/>
          </a:ln>
        </p:spPr>
        <p:style>
          <a:lnRef idx="0"/>
          <a:fillRef idx="0"/>
          <a:effectRef idx="0"/>
          <a:fontRef idx="minor"/>
        </p:style>
      </p:sp>
      <p:grpSp>
        <p:nvGrpSpPr>
          <p:cNvPr id="643" name="Group 32"/>
          <p:cNvGrpSpPr/>
          <p:nvPr/>
        </p:nvGrpSpPr>
        <p:grpSpPr>
          <a:xfrm>
            <a:off x="4148280" y="3946320"/>
            <a:ext cx="1391400" cy="523800"/>
            <a:chOff x="4148280" y="3946320"/>
            <a:chExt cx="1391400" cy="523800"/>
          </a:xfrm>
        </p:grpSpPr>
        <p:sp>
          <p:nvSpPr>
            <p:cNvPr id="644" name="CustomShape 33"/>
            <p:cNvSpPr/>
            <p:nvPr/>
          </p:nvSpPr>
          <p:spPr>
            <a:xfrm>
              <a:off x="4148280" y="4016160"/>
              <a:ext cx="1276920" cy="453960"/>
            </a:xfrm>
            <a:prstGeom prst="rect">
              <a:avLst/>
            </a:prstGeom>
            <a:solidFill>
              <a:srgbClr val="ff0000">
                <a:alpha val="39000"/>
              </a:srgbClr>
            </a:solidFill>
            <a:ln>
              <a:solidFill>
                <a:srgbClr val="ff0000"/>
              </a:solidFill>
            </a:ln>
          </p:spPr>
          <p:style>
            <a:lnRef idx="0"/>
            <a:fillRef idx="0"/>
            <a:effectRef idx="0"/>
            <a:fontRef idx="minor"/>
          </p:style>
        </p:sp>
        <p:sp>
          <p:nvSpPr>
            <p:cNvPr id="645" name="CustomShape 34"/>
            <p:cNvSpPr/>
            <p:nvPr/>
          </p:nvSpPr>
          <p:spPr>
            <a:xfrm>
              <a:off x="4719960" y="394632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nvGrpSpPr>
          <p:cNvPr id="646" name="Group 35"/>
          <p:cNvGrpSpPr/>
          <p:nvPr/>
        </p:nvGrpSpPr>
        <p:grpSpPr>
          <a:xfrm>
            <a:off x="2894760" y="3983760"/>
            <a:ext cx="636840" cy="636840"/>
            <a:chOff x="2894760" y="3983760"/>
            <a:chExt cx="636840" cy="636840"/>
          </a:xfrm>
        </p:grpSpPr>
        <p:sp>
          <p:nvSpPr>
            <p:cNvPr id="647" name="CustomShape 36"/>
            <p:cNvSpPr/>
            <p:nvPr/>
          </p:nvSpPr>
          <p:spPr>
            <a:xfrm>
              <a:off x="2894760" y="3983760"/>
              <a:ext cx="636840" cy="636840"/>
            </a:xfrm>
            <a:prstGeom prst="ellipse">
              <a:avLst/>
            </a:prstGeom>
            <a:solidFill>
              <a:srgbClr val="333333"/>
            </a:solidFill>
            <a:ln>
              <a:noFill/>
            </a:ln>
          </p:spPr>
          <p:style>
            <a:lnRef idx="0"/>
            <a:fillRef idx="0"/>
            <a:effectRef idx="0"/>
            <a:fontRef idx="minor"/>
          </p:style>
        </p:sp>
        <p:pic>
          <p:nvPicPr>
            <p:cNvPr id="648" name="Picture 20_8" descr=""/>
            <p:cNvPicPr/>
            <p:nvPr/>
          </p:nvPicPr>
          <p:blipFill>
            <a:blip r:embed="rId3"/>
            <a:srcRect l="13248" t="30875" r="62057" b="30129"/>
            <a:stretch/>
          </p:blipFill>
          <p:spPr>
            <a:xfrm>
              <a:off x="2966400" y="4104000"/>
              <a:ext cx="516600" cy="356040"/>
            </a:xfrm>
            <a:prstGeom prst="rect">
              <a:avLst/>
            </a:prstGeom>
            <a:ln>
              <a:noFill/>
            </a:ln>
          </p:spPr>
        </p:pic>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650" name="CustomShape 2"/>
          <p:cNvSpPr/>
          <p:nvPr/>
        </p:nvSpPr>
        <p:spPr>
          <a:xfrm>
            <a:off x="374400" y="1276200"/>
            <a:ext cx="10972440" cy="4565160"/>
          </a:xfrm>
          <a:prstGeom prst="rect">
            <a:avLst/>
          </a:prstGeom>
          <a:noFill/>
          <a:ln>
            <a:noFill/>
          </a:ln>
        </p:spPr>
        <p:style>
          <a:lnRef idx="0"/>
          <a:fillRef idx="0"/>
          <a:effectRef idx="0"/>
          <a:fontRef idx="minor"/>
        </p:style>
      </p:sp>
      <p:sp>
        <p:nvSpPr>
          <p:cNvPr id="651" name="CustomShape 3"/>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652" name="CustomShape 4"/>
          <p:cNvSpPr/>
          <p:nvPr/>
        </p:nvSpPr>
        <p:spPr>
          <a:xfrm>
            <a:off x="1803240" y="3056400"/>
            <a:ext cx="2281320" cy="2390760"/>
          </a:xfrm>
          <a:prstGeom prst="rect">
            <a:avLst/>
          </a:prstGeom>
          <a:noFill/>
          <a:ln>
            <a:noFill/>
          </a:ln>
        </p:spPr>
        <p:style>
          <a:lnRef idx="0"/>
          <a:fillRef idx="0"/>
          <a:effectRef idx="0"/>
          <a:fontRef idx="minor"/>
        </p:style>
      </p:sp>
      <p:sp>
        <p:nvSpPr>
          <p:cNvPr id="653" name="CustomShape 5"/>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654" name="Line 6"/>
          <p:cNvSpPr/>
          <p:nvPr/>
        </p:nvSpPr>
        <p:spPr>
          <a:xfrm>
            <a:off x="2363400" y="4254480"/>
            <a:ext cx="457200" cy="360"/>
          </a:xfrm>
          <a:prstGeom prst="line">
            <a:avLst/>
          </a:prstGeom>
          <a:ln w="38160">
            <a:solidFill>
              <a:srgbClr val="3465a4"/>
            </a:solidFill>
            <a:round/>
            <a:tailEnd len="med" type="triangle" w="med"/>
          </a:ln>
        </p:spPr>
        <p:style>
          <a:lnRef idx="0"/>
          <a:fillRef idx="0"/>
          <a:effectRef idx="0"/>
          <a:fontRef idx="minor"/>
        </p:style>
      </p:sp>
      <p:sp>
        <p:nvSpPr>
          <p:cNvPr id="655" name="Line 7"/>
          <p:cNvSpPr/>
          <p:nvPr/>
        </p:nvSpPr>
        <p:spPr>
          <a:xfrm>
            <a:off x="3643560" y="4254480"/>
            <a:ext cx="457200" cy="360"/>
          </a:xfrm>
          <a:prstGeom prst="line">
            <a:avLst/>
          </a:prstGeom>
          <a:ln w="38160">
            <a:solidFill>
              <a:srgbClr val="ff4000"/>
            </a:solidFill>
            <a:round/>
            <a:tailEnd len="med" type="triangle" w="med"/>
          </a:ln>
        </p:spPr>
        <p:style>
          <a:lnRef idx="0"/>
          <a:fillRef idx="0"/>
          <a:effectRef idx="0"/>
          <a:fontRef idx="minor"/>
        </p:style>
      </p:sp>
      <p:sp>
        <p:nvSpPr>
          <p:cNvPr id="656" name="CustomShape 8"/>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657" name="CustomShape 9"/>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658" name="Group 10"/>
          <p:cNvGrpSpPr/>
          <p:nvPr/>
        </p:nvGrpSpPr>
        <p:grpSpPr>
          <a:xfrm>
            <a:off x="4157640" y="3946320"/>
            <a:ext cx="1391400" cy="523800"/>
            <a:chOff x="4157640" y="3946320"/>
            <a:chExt cx="1391400" cy="523800"/>
          </a:xfrm>
        </p:grpSpPr>
        <p:sp>
          <p:nvSpPr>
            <p:cNvPr id="659" name="CustomShape 11"/>
            <p:cNvSpPr/>
            <p:nvPr/>
          </p:nvSpPr>
          <p:spPr>
            <a:xfrm>
              <a:off x="4157640" y="4016160"/>
              <a:ext cx="1276920" cy="453960"/>
            </a:xfrm>
            <a:prstGeom prst="rect">
              <a:avLst/>
            </a:prstGeom>
            <a:solidFill>
              <a:srgbClr val="ff0000">
                <a:alpha val="39000"/>
              </a:srgbClr>
            </a:solidFill>
            <a:ln>
              <a:solidFill>
                <a:srgbClr val="ff0000"/>
              </a:solidFill>
            </a:ln>
          </p:spPr>
          <p:style>
            <a:lnRef idx="0"/>
            <a:fillRef idx="0"/>
            <a:effectRef idx="0"/>
            <a:fontRef idx="minor"/>
          </p:style>
        </p:sp>
        <p:sp>
          <p:nvSpPr>
            <p:cNvPr id="660" name="CustomShape 12"/>
            <p:cNvSpPr/>
            <p:nvPr/>
          </p:nvSpPr>
          <p:spPr>
            <a:xfrm>
              <a:off x="4729320" y="394632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nvGrpSpPr>
          <p:cNvPr id="661" name="Group 13"/>
          <p:cNvGrpSpPr/>
          <p:nvPr/>
        </p:nvGrpSpPr>
        <p:grpSpPr>
          <a:xfrm>
            <a:off x="2904120" y="3983760"/>
            <a:ext cx="636840" cy="636840"/>
            <a:chOff x="2904120" y="3983760"/>
            <a:chExt cx="636840" cy="636840"/>
          </a:xfrm>
        </p:grpSpPr>
        <p:sp>
          <p:nvSpPr>
            <p:cNvPr id="662" name="CustomShape 14"/>
            <p:cNvSpPr/>
            <p:nvPr/>
          </p:nvSpPr>
          <p:spPr>
            <a:xfrm>
              <a:off x="2904120" y="3983760"/>
              <a:ext cx="636840" cy="636840"/>
            </a:xfrm>
            <a:prstGeom prst="ellipse">
              <a:avLst/>
            </a:prstGeom>
            <a:solidFill>
              <a:srgbClr val="333333"/>
            </a:solidFill>
            <a:ln>
              <a:noFill/>
            </a:ln>
          </p:spPr>
          <p:style>
            <a:lnRef idx="0"/>
            <a:fillRef idx="0"/>
            <a:effectRef idx="0"/>
            <a:fontRef idx="minor"/>
          </p:style>
        </p:sp>
        <p:pic>
          <p:nvPicPr>
            <p:cNvPr id="663" name="Picture 20_5" descr=""/>
            <p:cNvPicPr/>
            <p:nvPr/>
          </p:nvPicPr>
          <p:blipFill>
            <a:blip r:embed="rId1"/>
            <a:srcRect l="13248" t="30875" r="62057" b="30129"/>
            <a:stretch/>
          </p:blipFill>
          <p:spPr>
            <a:xfrm>
              <a:off x="2975760" y="4104000"/>
              <a:ext cx="516600" cy="356040"/>
            </a:xfrm>
            <a:prstGeom prst="rect">
              <a:avLst/>
            </a:prstGeom>
            <a:ln>
              <a:noFill/>
            </a:ln>
          </p:spPr>
        </p:pic>
      </p:grpSp>
      <p:sp>
        <p:nvSpPr>
          <p:cNvPr id="664" name="Line 15"/>
          <p:cNvSpPr/>
          <p:nvPr/>
        </p:nvSpPr>
        <p:spPr>
          <a:xfrm>
            <a:off x="5826600" y="4245120"/>
            <a:ext cx="731520" cy="360"/>
          </a:xfrm>
          <a:prstGeom prst="line">
            <a:avLst/>
          </a:prstGeom>
          <a:ln w="38160">
            <a:noFill/>
          </a:ln>
        </p:spPr>
        <p:style>
          <a:lnRef idx="0"/>
          <a:fillRef idx="0"/>
          <a:effectRef idx="0"/>
          <a:fontRef idx="minor"/>
        </p:style>
      </p:sp>
      <p:grpSp>
        <p:nvGrpSpPr>
          <p:cNvPr id="665" name="Group 16"/>
          <p:cNvGrpSpPr/>
          <p:nvPr/>
        </p:nvGrpSpPr>
        <p:grpSpPr>
          <a:xfrm>
            <a:off x="6787800" y="3950640"/>
            <a:ext cx="1413000" cy="537840"/>
            <a:chOff x="6787800" y="3950640"/>
            <a:chExt cx="1413000" cy="537840"/>
          </a:xfrm>
        </p:grpSpPr>
        <p:sp>
          <p:nvSpPr>
            <p:cNvPr id="666" name="CustomShape 17"/>
            <p:cNvSpPr/>
            <p:nvPr/>
          </p:nvSpPr>
          <p:spPr>
            <a:xfrm>
              <a:off x="6808320" y="3986640"/>
              <a:ext cx="1392480" cy="501840"/>
            </a:xfrm>
            <a:prstGeom prst="rect">
              <a:avLst/>
            </a:prstGeom>
            <a:solidFill>
              <a:srgbClr val="666666">
                <a:alpha val="39000"/>
              </a:srgbClr>
            </a:solidFill>
            <a:ln>
              <a:solidFill>
                <a:srgbClr val="1c1c1c"/>
              </a:solidFill>
            </a:ln>
          </p:spPr>
          <p:style>
            <a:lnRef idx="0"/>
            <a:fillRef idx="0"/>
            <a:effectRef idx="0"/>
            <a:fontRef idx="minor"/>
          </p:style>
        </p:sp>
        <p:sp>
          <p:nvSpPr>
            <p:cNvPr id="667" name="CustomShape 18"/>
            <p:cNvSpPr/>
            <p:nvPr/>
          </p:nvSpPr>
          <p:spPr>
            <a:xfrm>
              <a:off x="6787800" y="395064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a:p>
              <a:pPr>
                <a:lnSpc>
                  <a:spcPct val="100000"/>
                </a:lnSpc>
              </a:pPr>
              <a:r>
                <a:rPr b="0" lang="en-US" sz="1400" spc="-1" strike="noStrike">
                  <a:solidFill>
                    <a:srgbClr val="000000"/>
                  </a:solidFill>
                  <a:latin typeface="Arial"/>
                  <a:ea typeface="DejaVu Sans"/>
                </a:rPr>
                <a:t>accuracy</a:t>
              </a:r>
              <a:endParaRPr b="0" lang="en-US" sz="1400" spc="-1" strike="noStrike">
                <a:latin typeface="Arial"/>
              </a:endParaRPr>
            </a:p>
          </p:txBody>
        </p:sp>
      </p:grpSp>
      <p:grpSp>
        <p:nvGrpSpPr>
          <p:cNvPr id="668" name="Group 19"/>
          <p:cNvGrpSpPr/>
          <p:nvPr/>
        </p:nvGrpSpPr>
        <p:grpSpPr>
          <a:xfrm>
            <a:off x="3630600" y="2686680"/>
            <a:ext cx="1918440" cy="523800"/>
            <a:chOff x="3630600" y="2686680"/>
            <a:chExt cx="1918440" cy="523800"/>
          </a:xfrm>
        </p:grpSpPr>
        <p:sp>
          <p:nvSpPr>
            <p:cNvPr id="669" name="Line 20"/>
            <p:cNvSpPr/>
            <p:nvPr/>
          </p:nvSpPr>
          <p:spPr>
            <a:xfrm>
              <a:off x="3630600" y="2994840"/>
              <a:ext cx="457200" cy="360"/>
            </a:xfrm>
            <a:prstGeom prst="line">
              <a:avLst/>
            </a:prstGeom>
            <a:ln w="38160">
              <a:solidFill>
                <a:srgbClr val="ff4000"/>
              </a:solidFill>
              <a:round/>
              <a:tailEnd len="med" type="triangle" w="med"/>
            </a:ln>
          </p:spPr>
          <p:style>
            <a:lnRef idx="0"/>
            <a:fillRef idx="0"/>
            <a:effectRef idx="0"/>
            <a:fontRef idx="minor"/>
          </p:style>
        </p:sp>
        <p:grpSp>
          <p:nvGrpSpPr>
            <p:cNvPr id="670" name="Group 21"/>
            <p:cNvGrpSpPr/>
            <p:nvPr/>
          </p:nvGrpSpPr>
          <p:grpSpPr>
            <a:xfrm>
              <a:off x="4144680" y="2686680"/>
              <a:ext cx="1404360" cy="523800"/>
              <a:chOff x="4144680" y="2686680"/>
              <a:chExt cx="1404360" cy="523800"/>
            </a:xfrm>
          </p:grpSpPr>
          <p:sp>
            <p:nvSpPr>
              <p:cNvPr id="671" name="CustomShape 22"/>
              <p:cNvSpPr/>
              <p:nvPr/>
            </p:nvSpPr>
            <p:spPr>
              <a:xfrm>
                <a:off x="4144680" y="275652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672" name="CustomShape 23"/>
              <p:cNvSpPr/>
              <p:nvPr/>
            </p:nvSpPr>
            <p:spPr>
              <a:xfrm>
                <a:off x="4729320" y="268668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673" name="Group 24"/>
          <p:cNvGrpSpPr/>
          <p:nvPr/>
        </p:nvGrpSpPr>
        <p:grpSpPr>
          <a:xfrm>
            <a:off x="978840" y="2720520"/>
            <a:ext cx="2549160" cy="640440"/>
            <a:chOff x="978840" y="2720520"/>
            <a:chExt cx="2549160" cy="640440"/>
          </a:xfrm>
        </p:grpSpPr>
        <p:sp>
          <p:nvSpPr>
            <p:cNvPr id="674" name="Line 25"/>
            <p:cNvSpPr/>
            <p:nvPr/>
          </p:nvSpPr>
          <p:spPr>
            <a:xfrm>
              <a:off x="2349720" y="2994120"/>
              <a:ext cx="457200" cy="360"/>
            </a:xfrm>
            <a:prstGeom prst="line">
              <a:avLst/>
            </a:prstGeom>
            <a:ln w="38160">
              <a:solidFill>
                <a:srgbClr val="3465a4"/>
              </a:solidFill>
              <a:round/>
              <a:tailEnd len="med" type="triangle" w="med"/>
            </a:ln>
          </p:spPr>
          <p:style>
            <a:lnRef idx="0"/>
            <a:fillRef idx="0"/>
            <a:effectRef idx="0"/>
            <a:fontRef idx="minor"/>
          </p:style>
        </p:sp>
        <p:grpSp>
          <p:nvGrpSpPr>
            <p:cNvPr id="675" name="Group 26"/>
            <p:cNvGrpSpPr/>
            <p:nvPr/>
          </p:nvGrpSpPr>
          <p:grpSpPr>
            <a:xfrm>
              <a:off x="978840" y="2720520"/>
              <a:ext cx="1293480" cy="537840"/>
              <a:chOff x="978840" y="2720520"/>
              <a:chExt cx="1293480" cy="537840"/>
            </a:xfrm>
          </p:grpSpPr>
          <p:sp>
            <p:nvSpPr>
              <p:cNvPr id="676" name="CustomShape 27"/>
              <p:cNvSpPr/>
              <p:nvPr/>
            </p:nvSpPr>
            <p:spPr>
              <a:xfrm>
                <a:off x="997560" y="275652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677" name="CustomShape 28"/>
              <p:cNvSpPr/>
              <p:nvPr/>
            </p:nvSpPr>
            <p:spPr>
              <a:xfrm>
                <a:off x="978840" y="272052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678" name="Group 29"/>
            <p:cNvGrpSpPr/>
            <p:nvPr/>
          </p:nvGrpSpPr>
          <p:grpSpPr>
            <a:xfrm>
              <a:off x="2891160" y="2724120"/>
              <a:ext cx="636840" cy="636840"/>
              <a:chOff x="2891160" y="2724120"/>
              <a:chExt cx="636840" cy="636840"/>
            </a:xfrm>
          </p:grpSpPr>
          <p:sp>
            <p:nvSpPr>
              <p:cNvPr id="679" name="CustomShape 30"/>
              <p:cNvSpPr/>
              <p:nvPr/>
            </p:nvSpPr>
            <p:spPr>
              <a:xfrm>
                <a:off x="2891160" y="2724120"/>
                <a:ext cx="636840" cy="636840"/>
              </a:xfrm>
              <a:prstGeom prst="ellipse">
                <a:avLst/>
              </a:prstGeom>
              <a:solidFill>
                <a:srgbClr val="333333"/>
              </a:solidFill>
              <a:ln>
                <a:noFill/>
              </a:ln>
            </p:spPr>
            <p:style>
              <a:lnRef idx="0"/>
              <a:fillRef idx="0"/>
              <a:effectRef idx="0"/>
              <a:fontRef idx="minor"/>
            </p:style>
          </p:sp>
          <p:pic>
            <p:nvPicPr>
              <p:cNvPr id="680" name="Picture 20_3" descr=""/>
              <p:cNvPicPr/>
              <p:nvPr/>
            </p:nvPicPr>
            <p:blipFill>
              <a:blip r:embed="rId2"/>
              <a:srcRect l="13248" t="30875" r="62057" b="30129"/>
              <a:stretch/>
            </p:blipFill>
            <p:spPr>
              <a:xfrm>
                <a:off x="2962800" y="2844360"/>
                <a:ext cx="516600" cy="356040"/>
              </a:xfrm>
              <a:prstGeom prst="rect">
                <a:avLst/>
              </a:prstGeom>
              <a:ln>
                <a:noFill/>
              </a:ln>
            </p:spPr>
          </p:pic>
        </p:grpSp>
      </p:grpSp>
      <p:sp>
        <p:nvSpPr>
          <p:cNvPr id="681" name="Line 31"/>
          <p:cNvSpPr/>
          <p:nvPr/>
        </p:nvSpPr>
        <p:spPr>
          <a:xfrm>
            <a:off x="5846040" y="2981880"/>
            <a:ext cx="731520" cy="360"/>
          </a:xfrm>
          <a:prstGeom prst="line">
            <a:avLst/>
          </a:prstGeom>
          <a:ln w="38160">
            <a:noFill/>
          </a:ln>
        </p:spPr>
        <p:style>
          <a:lnRef idx="0"/>
          <a:fillRef idx="0"/>
          <a:effectRef idx="0"/>
          <a:fontRef idx="minor"/>
        </p:style>
      </p:sp>
      <p:grpSp>
        <p:nvGrpSpPr>
          <p:cNvPr id="682" name="Group 32"/>
          <p:cNvGrpSpPr/>
          <p:nvPr/>
        </p:nvGrpSpPr>
        <p:grpSpPr>
          <a:xfrm>
            <a:off x="6787800" y="2727000"/>
            <a:ext cx="1413000" cy="537840"/>
            <a:chOff x="6787800" y="2727000"/>
            <a:chExt cx="1413000" cy="537840"/>
          </a:xfrm>
        </p:grpSpPr>
        <p:sp>
          <p:nvSpPr>
            <p:cNvPr id="683" name="CustomShape 33"/>
            <p:cNvSpPr/>
            <p:nvPr/>
          </p:nvSpPr>
          <p:spPr>
            <a:xfrm>
              <a:off x="6808320" y="2763000"/>
              <a:ext cx="1392480" cy="501840"/>
            </a:xfrm>
            <a:prstGeom prst="rect">
              <a:avLst/>
            </a:prstGeom>
            <a:solidFill>
              <a:srgbClr val="e8a202">
                <a:alpha val="39000"/>
              </a:srgbClr>
            </a:solidFill>
            <a:ln>
              <a:solidFill>
                <a:srgbClr val="7b3d00"/>
              </a:solidFill>
            </a:ln>
          </p:spPr>
          <p:style>
            <a:lnRef idx="0"/>
            <a:fillRef idx="0"/>
            <a:effectRef idx="0"/>
            <a:fontRef idx="minor"/>
          </p:style>
        </p:sp>
        <p:sp>
          <p:nvSpPr>
            <p:cNvPr id="684" name="CustomShape 34"/>
            <p:cNvSpPr/>
            <p:nvPr/>
          </p:nvSpPr>
          <p:spPr>
            <a:xfrm>
              <a:off x="6787800" y="272700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adjust weights</a:t>
              </a:r>
              <a:endParaRPr b="0" lang="en-US" sz="1400" spc="-1" strike="noStrike">
                <a:latin typeface="Arial"/>
              </a:endParaRPr>
            </a:p>
          </p:txBody>
        </p:sp>
      </p:grpSp>
      <p:sp>
        <p:nvSpPr>
          <p:cNvPr id="685" name="Line 35"/>
          <p:cNvSpPr/>
          <p:nvPr/>
        </p:nvSpPr>
        <p:spPr>
          <a:xfrm>
            <a:off x="360" y="0"/>
            <a:ext cx="360" cy="360"/>
          </a:xfrm>
          <a:prstGeom prst="line">
            <a:avLst/>
          </a:prstGeom>
          <a:ln w="29160">
            <a:solidFill>
              <a:srgbClr val="000000"/>
            </a:solidFill>
            <a:round/>
            <a:tailEnd len="med" type="triangle" w="med"/>
          </a:ln>
        </p:spPr>
        <p:style>
          <a:lnRef idx="0"/>
          <a:fillRef idx="0"/>
          <a:effectRef idx="0"/>
          <a:fontRef idx="minor"/>
        </p:style>
      </p:sp>
      <mc:AlternateContent>
        <mc:Choice xmlns:a14="http://schemas.microsoft.com/office/drawing/2010/main" Requires="a14">
          <p:sp>
            <p:nvSpPr>
              <p:cNvPr id="686" name="Formula 36"/>
              <p:cNvSpPr txBox="1"/>
              <p:nvPr/>
            </p:nvSpPr>
            <p:spPr>
              <a:xfrm>
                <a:off x="2449080" y="340416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
        <p:nvSpPr>
          <p:cNvPr id="687" name="CustomShape 37"/>
          <p:cNvSpPr/>
          <p:nvPr/>
        </p:nvSpPr>
        <p:spPr>
          <a:xfrm>
            <a:off x="0" y="0"/>
            <a:ext cx="360" cy="360"/>
          </a:xfrm>
          <a:custGeom>
            <a:avLst/>
            <a:gdLst/>
            <a:ahLst/>
            <a:rect l="l" t="t" r="r" b="b"/>
            <a:pathLst>
              <a:path w="21600" h="21600">
                <a:moveTo>
                  <a:pt x="0" y="0"/>
                </a:moveTo>
                <a:lnTo>
                  <a:pt x="21600" y="21600"/>
                </a:lnTo>
              </a:path>
            </a:pathLst>
          </a:custGeom>
          <a:noFill/>
          <a:ln w="36720">
            <a:solidFill>
              <a:srgbClr val="bf0041"/>
            </a:solidFill>
            <a:round/>
            <a:tailEnd len="med" type="triangle" w="med"/>
          </a:ln>
        </p:spPr>
        <p:style>
          <a:lnRef idx="0"/>
          <a:fillRef idx="0"/>
          <a:effectRef idx="0"/>
          <a:fontRef idx="minor"/>
        </p:style>
      </p:sp>
      <p:sp>
        <p:nvSpPr>
          <p:cNvPr id="688" name="CustomShape 38"/>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a:lnSpc>
                <a:spcPct val="130000"/>
              </a:lnSpc>
              <a:spcBef>
                <a:spcPts val="1001"/>
              </a:spcBef>
              <a:tabLst>
                <a:tab algn="l" pos="0"/>
              </a:tabLst>
            </a:pPr>
            <a:r>
              <a:rPr b="0" lang="en-US" sz="1800" spc="-1" strike="noStrike">
                <a:solidFill>
                  <a:srgbClr val="000000"/>
                </a:solidFill>
                <a:latin typeface="Arial"/>
                <a:ea typeface="DejaVu Sans"/>
              </a:rPr>
              <a:t>After making these adjustments, we can evaluate the performance of the model on the </a:t>
            </a:r>
            <a:r>
              <a:rPr b="1" lang="en-US" sz="1800" spc="-1" strike="noStrike">
                <a:solidFill>
                  <a:srgbClr val="000000"/>
                </a:solidFill>
                <a:latin typeface="Arial"/>
                <a:ea typeface="DejaVu Sans"/>
              </a:rPr>
              <a:t>validation </a:t>
            </a:r>
            <a:r>
              <a:rPr b="0" lang="en-US" sz="1800" spc="-1" strike="noStrike">
                <a:solidFill>
                  <a:srgbClr val="000000"/>
                </a:solidFill>
                <a:latin typeface="Arial"/>
                <a:ea typeface="DejaVu Sans"/>
              </a:rPr>
              <a:t>data</a:t>
            </a:r>
            <a:endParaRPr b="0" lang="en-US" sz="1800" spc="-1" strike="noStrike">
              <a:latin typeface="Arial"/>
            </a:endParaRPr>
          </a:p>
        </p:txBody>
      </p:sp>
      <p:pic>
        <p:nvPicPr>
          <p:cNvPr id="689" name="" descr=""/>
          <p:cNvPicPr/>
          <p:nvPr/>
        </p:nvPicPr>
        <p:blipFill>
          <a:blip r:embed="rId3"/>
          <a:stretch/>
        </p:blipFill>
        <p:spPr>
          <a:xfrm>
            <a:off x="984240" y="4247280"/>
            <a:ext cx="353520" cy="353520"/>
          </a:xfrm>
          <a:prstGeom prst="rect">
            <a:avLst/>
          </a:prstGeom>
          <a:ln>
            <a:noFill/>
          </a:ln>
        </p:spPr>
      </p:pic>
      <p:sp>
        <p:nvSpPr>
          <p:cNvPr id="690" name="Line 39"/>
          <p:cNvSpPr/>
          <p:nvPr/>
        </p:nvSpPr>
        <p:spPr>
          <a:xfrm>
            <a:off x="0" y="0"/>
            <a:ext cx="360" cy="360"/>
          </a:xfrm>
          <a:prstGeom prst="line">
            <a:avLst/>
          </a:prstGeom>
          <a:ln w="38160">
            <a:solidFill>
              <a:srgbClr val="ff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692" name="CustomShape 2"/>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693" name="CustomShape 3"/>
          <p:cNvSpPr/>
          <p:nvPr/>
        </p:nvSpPr>
        <p:spPr>
          <a:xfrm>
            <a:off x="1803240" y="3056400"/>
            <a:ext cx="2281320" cy="2390760"/>
          </a:xfrm>
          <a:prstGeom prst="rect">
            <a:avLst/>
          </a:prstGeom>
          <a:noFill/>
          <a:ln>
            <a:noFill/>
          </a:ln>
        </p:spPr>
        <p:style>
          <a:lnRef idx="0"/>
          <a:fillRef idx="0"/>
          <a:effectRef idx="0"/>
          <a:fontRef idx="minor"/>
        </p:style>
      </p:sp>
      <p:sp>
        <p:nvSpPr>
          <p:cNvPr id="694" name="CustomShape 4"/>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695" name="Line 5"/>
          <p:cNvSpPr/>
          <p:nvPr/>
        </p:nvSpPr>
        <p:spPr>
          <a:xfrm>
            <a:off x="2363400" y="4254480"/>
            <a:ext cx="457200" cy="360"/>
          </a:xfrm>
          <a:prstGeom prst="line">
            <a:avLst/>
          </a:prstGeom>
          <a:ln w="38160">
            <a:solidFill>
              <a:srgbClr val="3465a4"/>
            </a:solidFill>
            <a:round/>
            <a:tailEnd len="med" type="triangle" w="med"/>
          </a:ln>
        </p:spPr>
        <p:style>
          <a:lnRef idx="0"/>
          <a:fillRef idx="0"/>
          <a:effectRef idx="0"/>
          <a:fontRef idx="minor"/>
        </p:style>
      </p:sp>
      <p:sp>
        <p:nvSpPr>
          <p:cNvPr id="696" name="Line 6"/>
          <p:cNvSpPr/>
          <p:nvPr/>
        </p:nvSpPr>
        <p:spPr>
          <a:xfrm>
            <a:off x="3643560" y="4254480"/>
            <a:ext cx="457200" cy="360"/>
          </a:xfrm>
          <a:prstGeom prst="line">
            <a:avLst/>
          </a:prstGeom>
          <a:ln w="38160">
            <a:solidFill>
              <a:srgbClr val="ff4000"/>
            </a:solidFill>
            <a:round/>
            <a:tailEnd len="med" type="triangle" w="med"/>
          </a:ln>
        </p:spPr>
        <p:style>
          <a:lnRef idx="0"/>
          <a:fillRef idx="0"/>
          <a:effectRef idx="0"/>
          <a:fontRef idx="minor"/>
        </p:style>
      </p:sp>
      <p:sp>
        <p:nvSpPr>
          <p:cNvPr id="697" name="CustomShape 7"/>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698" name="CustomShape 8"/>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699" name="Group 9"/>
          <p:cNvGrpSpPr/>
          <p:nvPr/>
        </p:nvGrpSpPr>
        <p:grpSpPr>
          <a:xfrm>
            <a:off x="4157640" y="3946320"/>
            <a:ext cx="1391400" cy="523800"/>
            <a:chOff x="4157640" y="3946320"/>
            <a:chExt cx="1391400" cy="523800"/>
          </a:xfrm>
        </p:grpSpPr>
        <p:sp>
          <p:nvSpPr>
            <p:cNvPr id="700" name="CustomShape 10"/>
            <p:cNvSpPr/>
            <p:nvPr/>
          </p:nvSpPr>
          <p:spPr>
            <a:xfrm>
              <a:off x="4157640" y="4016160"/>
              <a:ext cx="1276920" cy="453960"/>
            </a:xfrm>
            <a:prstGeom prst="rect">
              <a:avLst/>
            </a:prstGeom>
            <a:solidFill>
              <a:srgbClr val="ff0000">
                <a:alpha val="39000"/>
              </a:srgbClr>
            </a:solidFill>
            <a:ln>
              <a:solidFill>
                <a:srgbClr val="ff0000"/>
              </a:solidFill>
            </a:ln>
          </p:spPr>
          <p:style>
            <a:lnRef idx="0"/>
            <a:fillRef idx="0"/>
            <a:effectRef idx="0"/>
            <a:fontRef idx="minor"/>
          </p:style>
        </p:sp>
        <p:sp>
          <p:nvSpPr>
            <p:cNvPr id="701" name="CustomShape 11"/>
            <p:cNvSpPr/>
            <p:nvPr/>
          </p:nvSpPr>
          <p:spPr>
            <a:xfrm>
              <a:off x="4729320" y="394632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nvGrpSpPr>
          <p:cNvPr id="702" name="Group 12"/>
          <p:cNvGrpSpPr/>
          <p:nvPr/>
        </p:nvGrpSpPr>
        <p:grpSpPr>
          <a:xfrm>
            <a:off x="888840" y="4937760"/>
            <a:ext cx="7584120" cy="1058040"/>
            <a:chOff x="888840" y="4937760"/>
            <a:chExt cx="7584120" cy="1058040"/>
          </a:xfrm>
        </p:grpSpPr>
        <p:sp>
          <p:nvSpPr>
            <p:cNvPr id="703" name="CustomShape 13"/>
            <p:cNvSpPr/>
            <p:nvPr/>
          </p:nvSpPr>
          <p:spPr>
            <a:xfrm>
              <a:off x="3997800" y="5633280"/>
              <a:ext cx="1276920" cy="36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...and so on...</a:t>
              </a:r>
              <a:endParaRPr b="0" lang="en-US" sz="1400" spc="-1" strike="noStrike">
                <a:latin typeface="Arial"/>
              </a:endParaRPr>
            </a:p>
          </p:txBody>
        </p:sp>
        <p:sp>
          <p:nvSpPr>
            <p:cNvPr id="704" name="CustomShape 14"/>
            <p:cNvSpPr/>
            <p:nvPr/>
          </p:nvSpPr>
          <p:spPr>
            <a:xfrm>
              <a:off x="888840" y="4937760"/>
              <a:ext cx="7584120" cy="636840"/>
            </a:xfrm>
            <a:prstGeom prst="rect">
              <a:avLst/>
            </a:prstGeom>
            <a:solidFill>
              <a:srgbClr val="999999">
                <a:alpha val="39000"/>
              </a:srgbClr>
            </a:solidFill>
            <a:ln>
              <a:solidFill>
                <a:srgbClr val="666666"/>
              </a:solidFill>
            </a:ln>
          </p:spPr>
          <p:style>
            <a:lnRef idx="0"/>
            <a:fillRef idx="0"/>
            <a:effectRef idx="0"/>
            <a:fontRef idx="minor"/>
          </p:style>
        </p:sp>
        <p:sp>
          <p:nvSpPr>
            <p:cNvPr id="705" name="CustomShape 15"/>
            <p:cNvSpPr/>
            <p:nvPr/>
          </p:nvSpPr>
          <p:spPr>
            <a:xfrm>
              <a:off x="888840" y="497376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#2</a:t>
              </a:r>
              <a:endParaRPr b="0" lang="en-US" sz="1400" spc="-1" strike="noStrike">
                <a:latin typeface="Arial"/>
              </a:endParaRPr>
            </a:p>
          </p:txBody>
        </p:sp>
      </p:grpSp>
      <p:sp>
        <p:nvSpPr>
          <p:cNvPr id="706" name="Line 16"/>
          <p:cNvSpPr/>
          <p:nvPr/>
        </p:nvSpPr>
        <p:spPr>
          <a:xfrm>
            <a:off x="5826600" y="4245120"/>
            <a:ext cx="731520" cy="360"/>
          </a:xfrm>
          <a:prstGeom prst="line">
            <a:avLst/>
          </a:prstGeom>
          <a:ln w="38160">
            <a:noFill/>
          </a:ln>
        </p:spPr>
        <p:style>
          <a:lnRef idx="0"/>
          <a:fillRef idx="0"/>
          <a:effectRef idx="0"/>
          <a:fontRef idx="minor"/>
        </p:style>
      </p:sp>
      <p:grpSp>
        <p:nvGrpSpPr>
          <p:cNvPr id="707" name="Group 17"/>
          <p:cNvGrpSpPr/>
          <p:nvPr/>
        </p:nvGrpSpPr>
        <p:grpSpPr>
          <a:xfrm>
            <a:off x="6787800" y="3950640"/>
            <a:ext cx="1413000" cy="537840"/>
            <a:chOff x="6787800" y="3950640"/>
            <a:chExt cx="1413000" cy="537840"/>
          </a:xfrm>
        </p:grpSpPr>
        <p:sp>
          <p:nvSpPr>
            <p:cNvPr id="708" name="CustomShape 18"/>
            <p:cNvSpPr/>
            <p:nvPr/>
          </p:nvSpPr>
          <p:spPr>
            <a:xfrm>
              <a:off x="6808320" y="3986640"/>
              <a:ext cx="1392480" cy="501840"/>
            </a:xfrm>
            <a:prstGeom prst="rect">
              <a:avLst/>
            </a:prstGeom>
            <a:solidFill>
              <a:srgbClr val="666666">
                <a:alpha val="39000"/>
              </a:srgbClr>
            </a:solidFill>
            <a:ln>
              <a:solidFill>
                <a:srgbClr val="1c1c1c"/>
              </a:solidFill>
            </a:ln>
          </p:spPr>
          <p:style>
            <a:lnRef idx="0"/>
            <a:fillRef idx="0"/>
            <a:effectRef idx="0"/>
            <a:fontRef idx="minor"/>
          </p:style>
        </p:sp>
        <p:sp>
          <p:nvSpPr>
            <p:cNvPr id="709" name="CustomShape 19"/>
            <p:cNvSpPr/>
            <p:nvPr/>
          </p:nvSpPr>
          <p:spPr>
            <a:xfrm>
              <a:off x="6787800" y="395064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a:p>
              <a:pPr>
                <a:lnSpc>
                  <a:spcPct val="100000"/>
                </a:lnSpc>
              </a:pPr>
              <a:r>
                <a:rPr b="0" lang="en-US" sz="1400" spc="-1" strike="noStrike">
                  <a:solidFill>
                    <a:srgbClr val="000000"/>
                  </a:solidFill>
                  <a:latin typeface="Arial"/>
                  <a:ea typeface="DejaVu Sans"/>
                </a:rPr>
                <a:t>accuracy</a:t>
              </a:r>
              <a:endParaRPr b="0" lang="en-US" sz="1400" spc="-1" strike="noStrike">
                <a:latin typeface="Arial"/>
              </a:endParaRPr>
            </a:p>
          </p:txBody>
        </p:sp>
      </p:grpSp>
      <p:grpSp>
        <p:nvGrpSpPr>
          <p:cNvPr id="710" name="Group 20"/>
          <p:cNvGrpSpPr/>
          <p:nvPr/>
        </p:nvGrpSpPr>
        <p:grpSpPr>
          <a:xfrm>
            <a:off x="3630600" y="2686680"/>
            <a:ext cx="1918440" cy="523800"/>
            <a:chOff x="3630600" y="2686680"/>
            <a:chExt cx="1918440" cy="523800"/>
          </a:xfrm>
        </p:grpSpPr>
        <p:sp>
          <p:nvSpPr>
            <p:cNvPr id="711" name="Line 21"/>
            <p:cNvSpPr/>
            <p:nvPr/>
          </p:nvSpPr>
          <p:spPr>
            <a:xfrm>
              <a:off x="3630600" y="2994840"/>
              <a:ext cx="457200" cy="360"/>
            </a:xfrm>
            <a:prstGeom prst="line">
              <a:avLst/>
            </a:prstGeom>
            <a:ln w="38160">
              <a:solidFill>
                <a:srgbClr val="ff4000"/>
              </a:solidFill>
              <a:round/>
              <a:tailEnd len="med" type="triangle" w="med"/>
            </a:ln>
          </p:spPr>
          <p:style>
            <a:lnRef idx="0"/>
            <a:fillRef idx="0"/>
            <a:effectRef idx="0"/>
            <a:fontRef idx="minor"/>
          </p:style>
        </p:sp>
        <p:grpSp>
          <p:nvGrpSpPr>
            <p:cNvPr id="712" name="Group 22"/>
            <p:cNvGrpSpPr/>
            <p:nvPr/>
          </p:nvGrpSpPr>
          <p:grpSpPr>
            <a:xfrm>
              <a:off x="4144680" y="2686680"/>
              <a:ext cx="1404360" cy="523800"/>
              <a:chOff x="4144680" y="2686680"/>
              <a:chExt cx="1404360" cy="523800"/>
            </a:xfrm>
          </p:grpSpPr>
          <p:sp>
            <p:nvSpPr>
              <p:cNvPr id="713" name="CustomShape 23"/>
              <p:cNvSpPr/>
              <p:nvPr/>
            </p:nvSpPr>
            <p:spPr>
              <a:xfrm>
                <a:off x="4144680" y="275652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714" name="CustomShape 24"/>
              <p:cNvSpPr/>
              <p:nvPr/>
            </p:nvSpPr>
            <p:spPr>
              <a:xfrm>
                <a:off x="4729320" y="268668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715" name="Group 25"/>
          <p:cNvGrpSpPr/>
          <p:nvPr/>
        </p:nvGrpSpPr>
        <p:grpSpPr>
          <a:xfrm>
            <a:off x="978840" y="2720520"/>
            <a:ext cx="2549160" cy="640440"/>
            <a:chOff x="978840" y="2720520"/>
            <a:chExt cx="2549160" cy="640440"/>
          </a:xfrm>
        </p:grpSpPr>
        <p:sp>
          <p:nvSpPr>
            <p:cNvPr id="716" name="Line 26"/>
            <p:cNvSpPr/>
            <p:nvPr/>
          </p:nvSpPr>
          <p:spPr>
            <a:xfrm>
              <a:off x="2349720" y="2994120"/>
              <a:ext cx="457200" cy="360"/>
            </a:xfrm>
            <a:prstGeom prst="line">
              <a:avLst/>
            </a:prstGeom>
            <a:ln w="38160">
              <a:solidFill>
                <a:srgbClr val="3465a4"/>
              </a:solidFill>
              <a:round/>
              <a:tailEnd len="med" type="triangle" w="med"/>
            </a:ln>
          </p:spPr>
          <p:style>
            <a:lnRef idx="0"/>
            <a:fillRef idx="0"/>
            <a:effectRef idx="0"/>
            <a:fontRef idx="minor"/>
          </p:style>
        </p:sp>
        <p:grpSp>
          <p:nvGrpSpPr>
            <p:cNvPr id="717" name="Group 27"/>
            <p:cNvGrpSpPr/>
            <p:nvPr/>
          </p:nvGrpSpPr>
          <p:grpSpPr>
            <a:xfrm>
              <a:off x="978840" y="2720520"/>
              <a:ext cx="1293480" cy="537840"/>
              <a:chOff x="978840" y="2720520"/>
              <a:chExt cx="1293480" cy="537840"/>
            </a:xfrm>
          </p:grpSpPr>
          <p:sp>
            <p:nvSpPr>
              <p:cNvPr id="718" name="CustomShape 28"/>
              <p:cNvSpPr/>
              <p:nvPr/>
            </p:nvSpPr>
            <p:spPr>
              <a:xfrm>
                <a:off x="997560" y="275652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719" name="CustomShape 29"/>
              <p:cNvSpPr/>
              <p:nvPr/>
            </p:nvSpPr>
            <p:spPr>
              <a:xfrm>
                <a:off x="978840" y="272052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720" name="Group 30"/>
            <p:cNvGrpSpPr/>
            <p:nvPr/>
          </p:nvGrpSpPr>
          <p:grpSpPr>
            <a:xfrm>
              <a:off x="2891160" y="2724120"/>
              <a:ext cx="636840" cy="636840"/>
              <a:chOff x="2891160" y="2724120"/>
              <a:chExt cx="636840" cy="636840"/>
            </a:xfrm>
          </p:grpSpPr>
          <p:sp>
            <p:nvSpPr>
              <p:cNvPr id="721" name="CustomShape 31"/>
              <p:cNvSpPr/>
              <p:nvPr/>
            </p:nvSpPr>
            <p:spPr>
              <a:xfrm>
                <a:off x="2891160" y="2724120"/>
                <a:ext cx="636840" cy="636840"/>
              </a:xfrm>
              <a:prstGeom prst="ellipse">
                <a:avLst/>
              </a:prstGeom>
              <a:solidFill>
                <a:srgbClr val="333333"/>
              </a:solidFill>
              <a:ln>
                <a:noFill/>
              </a:ln>
            </p:spPr>
            <p:style>
              <a:lnRef idx="0"/>
              <a:fillRef idx="0"/>
              <a:effectRef idx="0"/>
              <a:fontRef idx="minor"/>
            </p:style>
          </p:sp>
          <p:pic>
            <p:nvPicPr>
              <p:cNvPr id="722" name="Picture 20_3" descr=""/>
              <p:cNvPicPr/>
              <p:nvPr/>
            </p:nvPicPr>
            <p:blipFill>
              <a:blip r:embed="rId1"/>
              <a:srcRect l="13248" t="30875" r="62057" b="30129"/>
              <a:stretch/>
            </p:blipFill>
            <p:spPr>
              <a:xfrm>
                <a:off x="2962800" y="2844360"/>
                <a:ext cx="516600" cy="356040"/>
              </a:xfrm>
              <a:prstGeom prst="rect">
                <a:avLst/>
              </a:prstGeom>
              <a:ln>
                <a:noFill/>
              </a:ln>
            </p:spPr>
          </p:pic>
        </p:grpSp>
      </p:grpSp>
      <p:sp>
        <p:nvSpPr>
          <p:cNvPr id="723" name="Line 32"/>
          <p:cNvSpPr/>
          <p:nvPr/>
        </p:nvSpPr>
        <p:spPr>
          <a:xfrm>
            <a:off x="5846040" y="2981880"/>
            <a:ext cx="731520" cy="360"/>
          </a:xfrm>
          <a:prstGeom prst="line">
            <a:avLst/>
          </a:prstGeom>
          <a:ln w="38160">
            <a:noFill/>
          </a:ln>
        </p:spPr>
        <p:style>
          <a:lnRef idx="0"/>
          <a:fillRef idx="0"/>
          <a:effectRef idx="0"/>
          <a:fontRef idx="minor"/>
        </p:style>
      </p:sp>
      <p:grpSp>
        <p:nvGrpSpPr>
          <p:cNvPr id="724" name="Group 33"/>
          <p:cNvGrpSpPr/>
          <p:nvPr/>
        </p:nvGrpSpPr>
        <p:grpSpPr>
          <a:xfrm>
            <a:off x="6787800" y="2727000"/>
            <a:ext cx="1413000" cy="537840"/>
            <a:chOff x="6787800" y="2727000"/>
            <a:chExt cx="1413000" cy="537840"/>
          </a:xfrm>
        </p:grpSpPr>
        <p:sp>
          <p:nvSpPr>
            <p:cNvPr id="725" name="CustomShape 34"/>
            <p:cNvSpPr/>
            <p:nvPr/>
          </p:nvSpPr>
          <p:spPr>
            <a:xfrm>
              <a:off x="6808320" y="2763000"/>
              <a:ext cx="1392480" cy="501840"/>
            </a:xfrm>
            <a:prstGeom prst="rect">
              <a:avLst/>
            </a:prstGeom>
            <a:solidFill>
              <a:srgbClr val="e8a202">
                <a:alpha val="39000"/>
              </a:srgbClr>
            </a:solidFill>
            <a:ln>
              <a:solidFill>
                <a:srgbClr val="7b3d00"/>
              </a:solidFill>
            </a:ln>
          </p:spPr>
          <p:style>
            <a:lnRef idx="0"/>
            <a:fillRef idx="0"/>
            <a:effectRef idx="0"/>
            <a:fontRef idx="minor"/>
          </p:style>
        </p:sp>
        <p:sp>
          <p:nvSpPr>
            <p:cNvPr id="726" name="CustomShape 35"/>
            <p:cNvSpPr/>
            <p:nvPr/>
          </p:nvSpPr>
          <p:spPr>
            <a:xfrm>
              <a:off x="6787800" y="272700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adjust weights</a:t>
              </a:r>
              <a:endParaRPr b="0" lang="en-US" sz="1400" spc="-1" strike="noStrike">
                <a:latin typeface="Arial"/>
              </a:endParaRPr>
            </a:p>
          </p:txBody>
        </p:sp>
      </p:grpSp>
      <p:sp>
        <p:nvSpPr>
          <p:cNvPr id="727" name="Line 36"/>
          <p:cNvSpPr/>
          <p:nvPr/>
        </p:nvSpPr>
        <p:spPr>
          <a:xfrm>
            <a:off x="360" y="0"/>
            <a:ext cx="360" cy="360"/>
          </a:xfrm>
          <a:prstGeom prst="line">
            <a:avLst/>
          </a:prstGeom>
          <a:ln w="29160">
            <a:solidFill>
              <a:srgbClr val="000000"/>
            </a:solidFill>
            <a:round/>
            <a:tailEnd len="med" type="triangle" w="med"/>
          </a:ln>
        </p:spPr>
        <p:style>
          <a:lnRef idx="0"/>
          <a:fillRef idx="0"/>
          <a:effectRef idx="0"/>
          <a:fontRef idx="minor"/>
        </p:style>
      </p:sp>
      <mc:AlternateContent>
        <mc:Choice xmlns:a14="http://schemas.microsoft.com/office/drawing/2010/main" Requires="a14">
          <p:sp>
            <p:nvSpPr>
              <p:cNvPr id="728" name="Formula 37"/>
              <p:cNvSpPr txBox="1"/>
              <p:nvPr/>
            </p:nvSpPr>
            <p:spPr>
              <a:xfrm>
                <a:off x="2449080" y="340416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
        <p:nvSpPr>
          <p:cNvPr id="729" name="CustomShape 38"/>
          <p:cNvSpPr/>
          <p:nvPr/>
        </p:nvSpPr>
        <p:spPr>
          <a:xfrm>
            <a:off x="0" y="0"/>
            <a:ext cx="360" cy="360"/>
          </a:xfrm>
          <a:custGeom>
            <a:avLst/>
            <a:gdLst/>
            <a:ahLst/>
            <a:rect l="l" t="t" r="r" b="b"/>
            <a:pathLst>
              <a:path w="21600" h="21600">
                <a:moveTo>
                  <a:pt x="0" y="0"/>
                </a:moveTo>
                <a:lnTo>
                  <a:pt x="21600" y="21600"/>
                </a:lnTo>
              </a:path>
            </a:pathLst>
          </a:custGeom>
          <a:noFill/>
          <a:ln w="36720">
            <a:solidFill>
              <a:srgbClr val="bf0041"/>
            </a:solidFill>
            <a:round/>
            <a:tailEnd len="med" type="triangle" w="med"/>
          </a:ln>
        </p:spPr>
        <p:style>
          <a:lnRef idx="0"/>
          <a:fillRef idx="0"/>
          <a:effectRef idx="0"/>
          <a:fontRef idx="minor"/>
        </p:style>
      </p:sp>
      <p:grpSp>
        <p:nvGrpSpPr>
          <p:cNvPr id="730" name="Group 39"/>
          <p:cNvGrpSpPr/>
          <p:nvPr/>
        </p:nvGrpSpPr>
        <p:grpSpPr>
          <a:xfrm>
            <a:off x="2903760" y="3983400"/>
            <a:ext cx="636840" cy="636840"/>
            <a:chOff x="2903760" y="3983400"/>
            <a:chExt cx="636840" cy="636840"/>
          </a:xfrm>
        </p:grpSpPr>
        <p:sp>
          <p:nvSpPr>
            <p:cNvPr id="731" name="CustomShape 40"/>
            <p:cNvSpPr/>
            <p:nvPr/>
          </p:nvSpPr>
          <p:spPr>
            <a:xfrm>
              <a:off x="2903760" y="3983400"/>
              <a:ext cx="636840" cy="636840"/>
            </a:xfrm>
            <a:prstGeom prst="ellipse">
              <a:avLst/>
            </a:prstGeom>
            <a:solidFill>
              <a:srgbClr val="333333"/>
            </a:solidFill>
            <a:ln>
              <a:noFill/>
            </a:ln>
          </p:spPr>
          <p:style>
            <a:lnRef idx="0"/>
            <a:fillRef idx="0"/>
            <a:effectRef idx="0"/>
            <a:fontRef idx="minor"/>
          </p:style>
        </p:sp>
        <p:pic>
          <p:nvPicPr>
            <p:cNvPr id="732" name="Picture 20_2" descr=""/>
            <p:cNvPicPr/>
            <p:nvPr/>
          </p:nvPicPr>
          <p:blipFill>
            <a:blip r:embed="rId2"/>
            <a:srcRect l="13248" t="30875" r="62057" b="30129"/>
            <a:stretch/>
          </p:blipFill>
          <p:spPr>
            <a:xfrm>
              <a:off x="2975400" y="4103640"/>
              <a:ext cx="516600" cy="356040"/>
            </a:xfrm>
            <a:prstGeom prst="rect">
              <a:avLst/>
            </a:prstGeom>
            <a:ln>
              <a:noFill/>
            </a:ln>
          </p:spPr>
        </p:pic>
      </p:grpSp>
      <p:pic>
        <p:nvPicPr>
          <p:cNvPr id="733" name="" descr=""/>
          <p:cNvPicPr/>
          <p:nvPr/>
        </p:nvPicPr>
        <p:blipFill>
          <a:blip r:embed="rId3"/>
          <a:stretch/>
        </p:blipFill>
        <p:spPr>
          <a:xfrm>
            <a:off x="984240" y="4247280"/>
            <a:ext cx="353520" cy="353520"/>
          </a:xfrm>
          <a:prstGeom prst="rect">
            <a:avLst/>
          </a:prstGeom>
          <a:ln>
            <a:noFill/>
          </a:ln>
        </p:spPr>
      </p:pic>
      <p:sp>
        <p:nvSpPr>
          <p:cNvPr id="734" name="Line 41"/>
          <p:cNvSpPr/>
          <p:nvPr/>
        </p:nvSpPr>
        <p:spPr>
          <a:xfrm>
            <a:off x="0" y="0"/>
            <a:ext cx="360" cy="360"/>
          </a:xfrm>
          <a:prstGeom prst="line">
            <a:avLst/>
          </a:prstGeom>
          <a:ln w="38160">
            <a:solidFill>
              <a:srgbClr val="ff0000"/>
            </a:solidFill>
            <a:round/>
            <a:tailEnd len="med" type="triangle" w="med"/>
          </a:ln>
        </p:spPr>
        <p:style>
          <a:lnRef idx="0"/>
          <a:fillRef idx="0"/>
          <a:effectRef idx="0"/>
          <a:fontRef idx="minor"/>
        </p:style>
      </p:sp>
      <p:sp>
        <p:nvSpPr>
          <p:cNvPr id="735" name="CustomShape 42"/>
          <p:cNvSpPr/>
          <p:nvPr/>
        </p:nvSpPr>
        <p:spPr>
          <a:xfrm>
            <a:off x="374400" y="1276200"/>
            <a:ext cx="10972440" cy="4565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And repeat!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we train an inference system?</a:t>
            </a:r>
            <a:endParaRPr b="0" lang="en-US" sz="2800" spc="-1" strike="noStrike">
              <a:latin typeface="Arial"/>
            </a:endParaRPr>
          </a:p>
        </p:txBody>
      </p:sp>
      <p:sp>
        <p:nvSpPr>
          <p:cNvPr id="737" name="CustomShape 2"/>
          <p:cNvSpPr/>
          <p:nvPr/>
        </p:nvSpPr>
        <p:spPr>
          <a:xfrm>
            <a:off x="374400" y="1276200"/>
            <a:ext cx="10972440" cy="4565160"/>
          </a:xfrm>
          <a:prstGeom prst="rect">
            <a:avLst/>
          </a:prstGeom>
          <a:noFill/>
          <a:ln>
            <a:noFill/>
          </a:ln>
        </p:spPr>
        <p:style>
          <a:lnRef idx="0"/>
          <a:fillRef idx="0"/>
          <a:effectRef idx="0"/>
          <a:fontRef idx="minor"/>
        </p:style>
      </p:sp>
      <p:sp>
        <p:nvSpPr>
          <p:cNvPr id="738" name="CustomShape 3"/>
          <p:cNvSpPr/>
          <p:nvPr/>
        </p:nvSpPr>
        <p:spPr>
          <a:xfrm>
            <a:off x="891000" y="2233440"/>
            <a:ext cx="7584120" cy="2557080"/>
          </a:xfrm>
          <a:prstGeom prst="rect">
            <a:avLst/>
          </a:prstGeom>
          <a:solidFill>
            <a:srgbClr val="999999">
              <a:alpha val="39000"/>
            </a:srgbClr>
          </a:solidFill>
          <a:ln>
            <a:solidFill>
              <a:srgbClr val="666666"/>
            </a:solidFill>
          </a:ln>
        </p:spPr>
        <p:style>
          <a:lnRef idx="0"/>
          <a:fillRef idx="0"/>
          <a:effectRef idx="0"/>
          <a:fontRef idx="minor"/>
        </p:style>
      </p:sp>
      <p:sp>
        <p:nvSpPr>
          <p:cNvPr id="739" name="CustomShape 4"/>
          <p:cNvSpPr/>
          <p:nvPr/>
        </p:nvSpPr>
        <p:spPr>
          <a:xfrm>
            <a:off x="1803240" y="3056400"/>
            <a:ext cx="2281320" cy="2390760"/>
          </a:xfrm>
          <a:prstGeom prst="rect">
            <a:avLst/>
          </a:prstGeom>
          <a:noFill/>
          <a:ln>
            <a:noFill/>
          </a:ln>
        </p:spPr>
        <p:style>
          <a:lnRef idx="0"/>
          <a:fillRef idx="0"/>
          <a:effectRef idx="0"/>
          <a:fontRef idx="minor"/>
        </p:style>
      </p:sp>
      <p:sp>
        <p:nvSpPr>
          <p:cNvPr id="740" name="CustomShape 5"/>
          <p:cNvSpPr/>
          <p:nvPr/>
        </p:nvSpPr>
        <p:spPr>
          <a:xfrm>
            <a:off x="891000" y="226944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p:txBody>
      </p:sp>
      <p:sp>
        <p:nvSpPr>
          <p:cNvPr id="741" name="Line 6"/>
          <p:cNvSpPr/>
          <p:nvPr/>
        </p:nvSpPr>
        <p:spPr>
          <a:xfrm>
            <a:off x="2363400" y="4254480"/>
            <a:ext cx="457200" cy="360"/>
          </a:xfrm>
          <a:prstGeom prst="line">
            <a:avLst/>
          </a:prstGeom>
          <a:ln w="38160">
            <a:solidFill>
              <a:srgbClr val="3465a4"/>
            </a:solidFill>
            <a:round/>
            <a:tailEnd len="med" type="triangle" w="med"/>
          </a:ln>
        </p:spPr>
        <p:style>
          <a:lnRef idx="0"/>
          <a:fillRef idx="0"/>
          <a:effectRef idx="0"/>
          <a:fontRef idx="minor"/>
        </p:style>
      </p:sp>
      <p:sp>
        <p:nvSpPr>
          <p:cNvPr id="742" name="Line 7"/>
          <p:cNvSpPr/>
          <p:nvPr/>
        </p:nvSpPr>
        <p:spPr>
          <a:xfrm>
            <a:off x="3643560" y="4254480"/>
            <a:ext cx="457200" cy="360"/>
          </a:xfrm>
          <a:prstGeom prst="line">
            <a:avLst/>
          </a:prstGeom>
          <a:ln w="38160">
            <a:solidFill>
              <a:srgbClr val="ff4000"/>
            </a:solidFill>
            <a:round/>
            <a:tailEnd len="med" type="triangle" w="med"/>
          </a:ln>
        </p:spPr>
        <p:style>
          <a:lnRef idx="0"/>
          <a:fillRef idx="0"/>
          <a:effectRef idx="0"/>
          <a:fontRef idx="minor"/>
        </p:style>
      </p:sp>
      <p:sp>
        <p:nvSpPr>
          <p:cNvPr id="743" name="CustomShape 8"/>
          <p:cNvSpPr/>
          <p:nvPr/>
        </p:nvSpPr>
        <p:spPr>
          <a:xfrm>
            <a:off x="980280" y="4016160"/>
            <a:ext cx="1276920" cy="501840"/>
          </a:xfrm>
          <a:prstGeom prst="rect">
            <a:avLst/>
          </a:prstGeom>
          <a:solidFill>
            <a:srgbClr val="3465a4">
              <a:alpha val="39000"/>
            </a:srgbClr>
          </a:solidFill>
          <a:ln>
            <a:solidFill>
              <a:srgbClr val="3465a4"/>
            </a:solidFill>
          </a:ln>
        </p:spPr>
        <p:style>
          <a:lnRef idx="0"/>
          <a:fillRef idx="0"/>
          <a:effectRef idx="0"/>
          <a:fontRef idx="minor"/>
        </p:style>
      </p:sp>
      <p:sp>
        <p:nvSpPr>
          <p:cNvPr id="744" name="CustomShape 9"/>
          <p:cNvSpPr/>
          <p:nvPr/>
        </p:nvSpPr>
        <p:spPr>
          <a:xfrm>
            <a:off x="942840" y="398016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validation data</a:t>
            </a:r>
            <a:endParaRPr b="0" lang="en-US" sz="1400" spc="-1" strike="noStrike">
              <a:latin typeface="Arial"/>
            </a:endParaRPr>
          </a:p>
        </p:txBody>
      </p:sp>
      <p:grpSp>
        <p:nvGrpSpPr>
          <p:cNvPr id="745" name="Group 10"/>
          <p:cNvGrpSpPr/>
          <p:nvPr/>
        </p:nvGrpSpPr>
        <p:grpSpPr>
          <a:xfrm>
            <a:off x="4157640" y="3946320"/>
            <a:ext cx="1391400" cy="523800"/>
            <a:chOff x="4157640" y="3946320"/>
            <a:chExt cx="1391400" cy="523800"/>
          </a:xfrm>
        </p:grpSpPr>
        <p:sp>
          <p:nvSpPr>
            <p:cNvPr id="746" name="CustomShape 11"/>
            <p:cNvSpPr/>
            <p:nvPr/>
          </p:nvSpPr>
          <p:spPr>
            <a:xfrm>
              <a:off x="4157640" y="4016160"/>
              <a:ext cx="1276920" cy="453960"/>
            </a:xfrm>
            <a:prstGeom prst="rect">
              <a:avLst/>
            </a:prstGeom>
            <a:solidFill>
              <a:srgbClr val="ff0000">
                <a:alpha val="39000"/>
              </a:srgbClr>
            </a:solidFill>
            <a:ln>
              <a:solidFill>
                <a:srgbClr val="ff0000"/>
              </a:solidFill>
            </a:ln>
          </p:spPr>
          <p:style>
            <a:lnRef idx="0"/>
            <a:fillRef idx="0"/>
            <a:effectRef idx="0"/>
            <a:fontRef idx="minor"/>
          </p:style>
        </p:sp>
        <p:sp>
          <p:nvSpPr>
            <p:cNvPr id="747" name="CustomShape 12"/>
            <p:cNvSpPr/>
            <p:nvPr/>
          </p:nvSpPr>
          <p:spPr>
            <a:xfrm>
              <a:off x="4729320" y="394632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nvGrpSpPr>
          <p:cNvPr id="748" name="Group 13"/>
          <p:cNvGrpSpPr/>
          <p:nvPr/>
        </p:nvGrpSpPr>
        <p:grpSpPr>
          <a:xfrm>
            <a:off x="888840" y="4937760"/>
            <a:ext cx="7584120" cy="1058040"/>
            <a:chOff x="888840" y="4937760"/>
            <a:chExt cx="7584120" cy="1058040"/>
          </a:xfrm>
        </p:grpSpPr>
        <p:sp>
          <p:nvSpPr>
            <p:cNvPr id="749" name="CustomShape 14"/>
            <p:cNvSpPr/>
            <p:nvPr/>
          </p:nvSpPr>
          <p:spPr>
            <a:xfrm>
              <a:off x="3997800" y="5633280"/>
              <a:ext cx="1276920" cy="362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...and so on...</a:t>
              </a:r>
              <a:endParaRPr b="0" lang="en-US" sz="1400" spc="-1" strike="noStrike">
                <a:latin typeface="Arial"/>
              </a:endParaRPr>
            </a:p>
          </p:txBody>
        </p:sp>
        <p:sp>
          <p:nvSpPr>
            <p:cNvPr id="750" name="CustomShape 15"/>
            <p:cNvSpPr/>
            <p:nvPr/>
          </p:nvSpPr>
          <p:spPr>
            <a:xfrm>
              <a:off x="888840" y="4937760"/>
              <a:ext cx="7584120" cy="636840"/>
            </a:xfrm>
            <a:prstGeom prst="rect">
              <a:avLst/>
            </a:prstGeom>
            <a:solidFill>
              <a:srgbClr val="999999">
                <a:alpha val="39000"/>
              </a:srgbClr>
            </a:solidFill>
            <a:ln>
              <a:solidFill>
                <a:srgbClr val="666666"/>
              </a:solidFill>
            </a:ln>
          </p:spPr>
          <p:style>
            <a:lnRef idx="0"/>
            <a:fillRef idx="0"/>
            <a:effectRef idx="0"/>
            <a:fontRef idx="minor"/>
          </p:style>
        </p:sp>
        <p:sp>
          <p:nvSpPr>
            <p:cNvPr id="751" name="CustomShape 16"/>
            <p:cNvSpPr/>
            <p:nvPr/>
          </p:nvSpPr>
          <p:spPr>
            <a:xfrm>
              <a:off x="888840" y="4973760"/>
              <a:ext cx="922680" cy="28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#2</a:t>
              </a:r>
              <a:endParaRPr b="0" lang="en-US" sz="1400" spc="-1" strike="noStrike">
                <a:latin typeface="Arial"/>
              </a:endParaRPr>
            </a:p>
          </p:txBody>
        </p:sp>
      </p:grpSp>
      <p:sp>
        <p:nvSpPr>
          <p:cNvPr id="752" name="Line 17"/>
          <p:cNvSpPr/>
          <p:nvPr/>
        </p:nvSpPr>
        <p:spPr>
          <a:xfrm>
            <a:off x="5826600" y="4245120"/>
            <a:ext cx="731520" cy="360"/>
          </a:xfrm>
          <a:prstGeom prst="line">
            <a:avLst/>
          </a:prstGeom>
          <a:ln w="38160">
            <a:noFill/>
          </a:ln>
        </p:spPr>
        <p:style>
          <a:lnRef idx="0"/>
          <a:fillRef idx="0"/>
          <a:effectRef idx="0"/>
          <a:fontRef idx="minor"/>
        </p:style>
      </p:sp>
      <p:grpSp>
        <p:nvGrpSpPr>
          <p:cNvPr id="753" name="Group 18"/>
          <p:cNvGrpSpPr/>
          <p:nvPr/>
        </p:nvGrpSpPr>
        <p:grpSpPr>
          <a:xfrm>
            <a:off x="6787800" y="3950640"/>
            <a:ext cx="1413000" cy="537840"/>
            <a:chOff x="6787800" y="3950640"/>
            <a:chExt cx="1413000" cy="537840"/>
          </a:xfrm>
        </p:grpSpPr>
        <p:sp>
          <p:nvSpPr>
            <p:cNvPr id="754" name="CustomShape 19"/>
            <p:cNvSpPr/>
            <p:nvPr/>
          </p:nvSpPr>
          <p:spPr>
            <a:xfrm>
              <a:off x="6808320" y="3986640"/>
              <a:ext cx="1392480" cy="501840"/>
            </a:xfrm>
            <a:prstGeom prst="rect">
              <a:avLst/>
            </a:prstGeom>
            <a:solidFill>
              <a:srgbClr val="666666">
                <a:alpha val="39000"/>
              </a:srgbClr>
            </a:solidFill>
            <a:ln>
              <a:solidFill>
                <a:srgbClr val="1c1c1c"/>
              </a:solidFill>
            </a:ln>
          </p:spPr>
          <p:style>
            <a:lnRef idx="0"/>
            <a:fillRef idx="0"/>
            <a:effectRef idx="0"/>
            <a:fontRef idx="minor"/>
          </p:style>
        </p:sp>
        <p:sp>
          <p:nvSpPr>
            <p:cNvPr id="755" name="CustomShape 20"/>
            <p:cNvSpPr/>
            <p:nvPr/>
          </p:nvSpPr>
          <p:spPr>
            <a:xfrm>
              <a:off x="6787800" y="395064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epoch #1</a:t>
              </a:r>
              <a:endParaRPr b="0" lang="en-US" sz="1400" spc="-1" strike="noStrike">
                <a:latin typeface="Arial"/>
              </a:endParaRPr>
            </a:p>
            <a:p>
              <a:pPr>
                <a:lnSpc>
                  <a:spcPct val="100000"/>
                </a:lnSpc>
              </a:pPr>
              <a:r>
                <a:rPr b="0" lang="en-US" sz="1400" spc="-1" strike="noStrike">
                  <a:solidFill>
                    <a:srgbClr val="000000"/>
                  </a:solidFill>
                  <a:latin typeface="Arial"/>
                  <a:ea typeface="DejaVu Sans"/>
                </a:rPr>
                <a:t>accuracy</a:t>
              </a:r>
              <a:endParaRPr b="0" lang="en-US" sz="1400" spc="-1" strike="noStrike">
                <a:latin typeface="Arial"/>
              </a:endParaRPr>
            </a:p>
          </p:txBody>
        </p:sp>
      </p:grpSp>
      <p:grpSp>
        <p:nvGrpSpPr>
          <p:cNvPr id="756" name="Group 21"/>
          <p:cNvGrpSpPr/>
          <p:nvPr/>
        </p:nvGrpSpPr>
        <p:grpSpPr>
          <a:xfrm>
            <a:off x="8204040" y="2222640"/>
            <a:ext cx="3142800" cy="3735720"/>
            <a:chOff x="8204040" y="2222640"/>
            <a:chExt cx="3142800" cy="3735720"/>
          </a:xfrm>
        </p:grpSpPr>
        <p:pic>
          <p:nvPicPr>
            <p:cNvPr id="757" name="Picture 497" descr=""/>
            <p:cNvPicPr/>
            <p:nvPr/>
          </p:nvPicPr>
          <p:blipFill>
            <a:blip r:embed="rId1"/>
            <a:stretch/>
          </p:blipFill>
          <p:spPr>
            <a:xfrm>
              <a:off x="8581680" y="2222640"/>
              <a:ext cx="2765160" cy="3272760"/>
            </a:xfrm>
            <a:prstGeom prst="rect">
              <a:avLst/>
            </a:prstGeom>
            <a:ln>
              <a:noFill/>
            </a:ln>
          </p:spPr>
        </p:pic>
        <p:sp>
          <p:nvSpPr>
            <p:cNvPr id="758" name="CustomShape 22"/>
            <p:cNvSpPr/>
            <p:nvPr/>
          </p:nvSpPr>
          <p:spPr>
            <a:xfrm>
              <a:off x="8548560" y="5611320"/>
              <a:ext cx="2711160" cy="347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a:solidFill>
                    <a:srgbClr val="000000"/>
                  </a:solidFill>
                  <a:latin typeface="Open Sans"/>
                  <a:ea typeface="Open Sans"/>
                </a:rPr>
                <a:t>Comic by XKCD, used under the terms of CC-BY-NC 2.5 </a:t>
              </a:r>
              <a:r>
                <a:rPr b="0" lang="en-US" sz="1200" spc="-1" strike="noStrike" u="sng">
                  <a:solidFill>
                    <a:srgbClr val="39a7be"/>
                  </a:solidFill>
                  <a:uFillTx/>
                  <a:latin typeface="Open Sans"/>
                  <a:ea typeface="Open Sans"/>
                  <a:hlinkClick r:id="rId2"/>
                </a:rPr>
                <a:t>https://xkcd.com/1838/</a:t>
              </a:r>
              <a:endParaRPr b="0" lang="en-US" sz="1200" spc="-1" strike="noStrike">
                <a:latin typeface="Arial"/>
              </a:endParaRPr>
            </a:p>
          </p:txBody>
        </p:sp>
        <p:sp>
          <p:nvSpPr>
            <p:cNvPr id="759" name="Line 23"/>
            <p:cNvSpPr/>
            <p:nvPr/>
          </p:nvSpPr>
          <p:spPr>
            <a:xfrm flipH="1" flipV="1">
              <a:off x="8204040" y="3195000"/>
              <a:ext cx="1380600" cy="307080"/>
            </a:xfrm>
            <a:prstGeom prst="line">
              <a:avLst/>
            </a:prstGeom>
            <a:ln w="38160">
              <a:solidFill>
                <a:srgbClr val="ff4000"/>
              </a:solidFill>
              <a:round/>
              <a:tailEnd len="med" type="triangle" w="med"/>
            </a:ln>
          </p:spPr>
          <p:style>
            <a:lnRef idx="0"/>
            <a:fillRef idx="0"/>
            <a:effectRef idx="0"/>
            <a:fontRef idx="minor"/>
          </p:style>
        </p:sp>
      </p:grpSp>
      <p:grpSp>
        <p:nvGrpSpPr>
          <p:cNvPr id="760" name="Group 24"/>
          <p:cNvGrpSpPr/>
          <p:nvPr/>
        </p:nvGrpSpPr>
        <p:grpSpPr>
          <a:xfrm>
            <a:off x="3630600" y="2686680"/>
            <a:ext cx="1918440" cy="523800"/>
            <a:chOff x="3630600" y="2686680"/>
            <a:chExt cx="1918440" cy="523800"/>
          </a:xfrm>
        </p:grpSpPr>
        <p:sp>
          <p:nvSpPr>
            <p:cNvPr id="761" name="Line 25"/>
            <p:cNvSpPr/>
            <p:nvPr/>
          </p:nvSpPr>
          <p:spPr>
            <a:xfrm>
              <a:off x="3630600" y="2994840"/>
              <a:ext cx="457200" cy="360"/>
            </a:xfrm>
            <a:prstGeom prst="line">
              <a:avLst/>
            </a:prstGeom>
            <a:ln w="38160">
              <a:solidFill>
                <a:srgbClr val="ff4000"/>
              </a:solidFill>
              <a:round/>
              <a:tailEnd len="med" type="triangle" w="med"/>
            </a:ln>
          </p:spPr>
          <p:style>
            <a:lnRef idx="0"/>
            <a:fillRef idx="0"/>
            <a:effectRef idx="0"/>
            <a:fontRef idx="minor"/>
          </p:style>
        </p:sp>
        <p:grpSp>
          <p:nvGrpSpPr>
            <p:cNvPr id="762" name="Group 26"/>
            <p:cNvGrpSpPr/>
            <p:nvPr/>
          </p:nvGrpSpPr>
          <p:grpSpPr>
            <a:xfrm>
              <a:off x="4144680" y="2686680"/>
              <a:ext cx="1404360" cy="523800"/>
              <a:chOff x="4144680" y="2686680"/>
              <a:chExt cx="1404360" cy="523800"/>
            </a:xfrm>
          </p:grpSpPr>
          <p:sp>
            <p:nvSpPr>
              <p:cNvPr id="763" name="CustomShape 27"/>
              <p:cNvSpPr/>
              <p:nvPr/>
            </p:nvSpPr>
            <p:spPr>
              <a:xfrm>
                <a:off x="4144680" y="2756520"/>
                <a:ext cx="1312920" cy="453960"/>
              </a:xfrm>
              <a:prstGeom prst="rect">
                <a:avLst/>
              </a:prstGeom>
              <a:solidFill>
                <a:srgbClr val="ff0000">
                  <a:alpha val="39000"/>
                </a:srgbClr>
              </a:solidFill>
              <a:ln>
                <a:solidFill>
                  <a:srgbClr val="ff0000"/>
                </a:solidFill>
              </a:ln>
            </p:spPr>
            <p:style>
              <a:lnRef idx="0"/>
              <a:fillRef idx="0"/>
              <a:effectRef idx="0"/>
              <a:fontRef idx="minor"/>
            </p:style>
          </p:sp>
          <p:sp>
            <p:nvSpPr>
              <p:cNvPr id="764" name="CustomShape 28"/>
              <p:cNvSpPr/>
              <p:nvPr/>
            </p:nvSpPr>
            <p:spPr>
              <a:xfrm>
                <a:off x="4729320" y="2686680"/>
                <a:ext cx="819720" cy="52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outputs</a:t>
                </a:r>
                <a:endParaRPr b="0" lang="en-US" sz="1400" spc="-1" strike="noStrike">
                  <a:latin typeface="Arial"/>
                </a:endParaRPr>
              </a:p>
            </p:txBody>
          </p:sp>
        </p:grpSp>
      </p:grpSp>
      <p:grpSp>
        <p:nvGrpSpPr>
          <p:cNvPr id="765" name="Group 29"/>
          <p:cNvGrpSpPr/>
          <p:nvPr/>
        </p:nvGrpSpPr>
        <p:grpSpPr>
          <a:xfrm>
            <a:off x="978840" y="2720520"/>
            <a:ext cx="2549160" cy="640440"/>
            <a:chOff x="978840" y="2720520"/>
            <a:chExt cx="2549160" cy="640440"/>
          </a:xfrm>
        </p:grpSpPr>
        <p:sp>
          <p:nvSpPr>
            <p:cNvPr id="766" name="Line 30"/>
            <p:cNvSpPr/>
            <p:nvPr/>
          </p:nvSpPr>
          <p:spPr>
            <a:xfrm>
              <a:off x="2349720" y="2994120"/>
              <a:ext cx="457200" cy="360"/>
            </a:xfrm>
            <a:prstGeom prst="line">
              <a:avLst/>
            </a:prstGeom>
            <a:ln w="38160">
              <a:solidFill>
                <a:srgbClr val="3465a4"/>
              </a:solidFill>
              <a:round/>
              <a:tailEnd len="med" type="triangle" w="med"/>
            </a:ln>
          </p:spPr>
          <p:style>
            <a:lnRef idx="0"/>
            <a:fillRef idx="0"/>
            <a:effectRef idx="0"/>
            <a:fontRef idx="minor"/>
          </p:style>
        </p:sp>
        <p:grpSp>
          <p:nvGrpSpPr>
            <p:cNvPr id="767" name="Group 31"/>
            <p:cNvGrpSpPr/>
            <p:nvPr/>
          </p:nvGrpSpPr>
          <p:grpSpPr>
            <a:xfrm>
              <a:off x="978840" y="2720520"/>
              <a:ext cx="1293480" cy="537840"/>
              <a:chOff x="978840" y="2720520"/>
              <a:chExt cx="1293480" cy="537840"/>
            </a:xfrm>
          </p:grpSpPr>
          <p:sp>
            <p:nvSpPr>
              <p:cNvPr id="768" name="CustomShape 32"/>
              <p:cNvSpPr/>
              <p:nvPr/>
            </p:nvSpPr>
            <p:spPr>
              <a:xfrm>
                <a:off x="997560" y="2756520"/>
                <a:ext cx="1274760" cy="501840"/>
              </a:xfrm>
              <a:prstGeom prst="rect">
                <a:avLst/>
              </a:prstGeom>
              <a:solidFill>
                <a:srgbClr val="2a6099">
                  <a:alpha val="39000"/>
                </a:srgbClr>
              </a:solidFill>
              <a:ln>
                <a:solidFill>
                  <a:srgbClr val="3465a4"/>
                </a:solidFill>
              </a:ln>
            </p:spPr>
            <p:style>
              <a:lnRef idx="0"/>
              <a:fillRef idx="0"/>
              <a:effectRef idx="0"/>
              <a:fontRef idx="minor"/>
            </p:style>
          </p:sp>
          <p:sp>
            <p:nvSpPr>
              <p:cNvPr id="769" name="CustomShape 33"/>
              <p:cNvSpPr/>
              <p:nvPr/>
            </p:nvSpPr>
            <p:spPr>
              <a:xfrm>
                <a:off x="978840" y="2720520"/>
                <a:ext cx="129348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train data</a:t>
                </a:r>
                <a:endParaRPr b="0" lang="en-US" sz="1400" spc="-1" strike="noStrike">
                  <a:latin typeface="Arial"/>
                </a:endParaRPr>
              </a:p>
            </p:txBody>
          </p:sp>
        </p:grpSp>
        <p:grpSp>
          <p:nvGrpSpPr>
            <p:cNvPr id="770" name="Group 34"/>
            <p:cNvGrpSpPr/>
            <p:nvPr/>
          </p:nvGrpSpPr>
          <p:grpSpPr>
            <a:xfrm>
              <a:off x="2891160" y="2724120"/>
              <a:ext cx="636840" cy="636840"/>
              <a:chOff x="2891160" y="2724120"/>
              <a:chExt cx="636840" cy="636840"/>
            </a:xfrm>
          </p:grpSpPr>
          <p:sp>
            <p:nvSpPr>
              <p:cNvPr id="771" name="CustomShape 35"/>
              <p:cNvSpPr/>
              <p:nvPr/>
            </p:nvSpPr>
            <p:spPr>
              <a:xfrm>
                <a:off x="2891160" y="2724120"/>
                <a:ext cx="636840" cy="636840"/>
              </a:xfrm>
              <a:prstGeom prst="ellipse">
                <a:avLst/>
              </a:prstGeom>
              <a:solidFill>
                <a:srgbClr val="333333"/>
              </a:solidFill>
              <a:ln>
                <a:noFill/>
              </a:ln>
            </p:spPr>
            <p:style>
              <a:lnRef idx="0"/>
              <a:fillRef idx="0"/>
              <a:effectRef idx="0"/>
              <a:fontRef idx="minor"/>
            </p:style>
          </p:sp>
          <p:pic>
            <p:nvPicPr>
              <p:cNvPr id="772" name="Picture 20_3" descr=""/>
              <p:cNvPicPr/>
              <p:nvPr/>
            </p:nvPicPr>
            <p:blipFill>
              <a:blip r:embed="rId3"/>
              <a:srcRect l="13248" t="30875" r="62057" b="30129"/>
              <a:stretch/>
            </p:blipFill>
            <p:spPr>
              <a:xfrm>
                <a:off x="2962800" y="2844360"/>
                <a:ext cx="516600" cy="356040"/>
              </a:xfrm>
              <a:prstGeom prst="rect">
                <a:avLst/>
              </a:prstGeom>
              <a:ln>
                <a:noFill/>
              </a:ln>
            </p:spPr>
          </p:pic>
        </p:grpSp>
      </p:grpSp>
      <p:sp>
        <p:nvSpPr>
          <p:cNvPr id="773" name="Line 36"/>
          <p:cNvSpPr/>
          <p:nvPr/>
        </p:nvSpPr>
        <p:spPr>
          <a:xfrm>
            <a:off x="5846040" y="2981880"/>
            <a:ext cx="731520" cy="360"/>
          </a:xfrm>
          <a:prstGeom prst="line">
            <a:avLst/>
          </a:prstGeom>
          <a:ln w="38160">
            <a:noFill/>
          </a:ln>
        </p:spPr>
        <p:style>
          <a:lnRef idx="0"/>
          <a:fillRef idx="0"/>
          <a:effectRef idx="0"/>
          <a:fontRef idx="minor"/>
        </p:style>
      </p:sp>
      <p:grpSp>
        <p:nvGrpSpPr>
          <p:cNvPr id="774" name="Group 37"/>
          <p:cNvGrpSpPr/>
          <p:nvPr/>
        </p:nvGrpSpPr>
        <p:grpSpPr>
          <a:xfrm>
            <a:off x="6787800" y="2727000"/>
            <a:ext cx="1413000" cy="537840"/>
            <a:chOff x="6787800" y="2727000"/>
            <a:chExt cx="1413000" cy="537840"/>
          </a:xfrm>
        </p:grpSpPr>
        <p:sp>
          <p:nvSpPr>
            <p:cNvPr id="775" name="CustomShape 38"/>
            <p:cNvSpPr/>
            <p:nvPr/>
          </p:nvSpPr>
          <p:spPr>
            <a:xfrm>
              <a:off x="6808320" y="2763000"/>
              <a:ext cx="1392480" cy="501840"/>
            </a:xfrm>
            <a:prstGeom prst="rect">
              <a:avLst/>
            </a:prstGeom>
            <a:solidFill>
              <a:srgbClr val="e8a202">
                <a:alpha val="39000"/>
              </a:srgbClr>
            </a:solidFill>
            <a:ln>
              <a:solidFill>
                <a:srgbClr val="7b3d00"/>
              </a:solidFill>
            </a:ln>
          </p:spPr>
          <p:style>
            <a:lnRef idx="0"/>
            <a:fillRef idx="0"/>
            <a:effectRef idx="0"/>
            <a:fontRef idx="minor"/>
          </p:style>
        </p:sp>
        <p:sp>
          <p:nvSpPr>
            <p:cNvPr id="776" name="CustomShape 39"/>
            <p:cNvSpPr/>
            <p:nvPr/>
          </p:nvSpPr>
          <p:spPr>
            <a:xfrm>
              <a:off x="6787800" y="2727000"/>
              <a:ext cx="1413000" cy="53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DejaVu Sans"/>
                </a:rPr>
                <a:t>adjust weights</a:t>
              </a:r>
              <a:endParaRPr b="0" lang="en-US" sz="1400" spc="-1" strike="noStrike">
                <a:latin typeface="Arial"/>
              </a:endParaRPr>
            </a:p>
          </p:txBody>
        </p:sp>
      </p:grpSp>
      <p:sp>
        <p:nvSpPr>
          <p:cNvPr id="777" name="Line 40"/>
          <p:cNvSpPr/>
          <p:nvPr/>
        </p:nvSpPr>
        <p:spPr>
          <a:xfrm>
            <a:off x="360" y="0"/>
            <a:ext cx="360" cy="360"/>
          </a:xfrm>
          <a:prstGeom prst="line">
            <a:avLst/>
          </a:prstGeom>
          <a:ln w="29160">
            <a:solidFill>
              <a:srgbClr val="000000"/>
            </a:solidFill>
            <a:round/>
            <a:tailEnd len="med" type="triangle" w="med"/>
          </a:ln>
        </p:spPr>
        <p:style>
          <a:lnRef idx="0"/>
          <a:fillRef idx="0"/>
          <a:effectRef idx="0"/>
          <a:fontRef idx="minor"/>
        </p:style>
      </p:sp>
      <mc:AlternateContent>
        <mc:Choice xmlns:a14="http://schemas.microsoft.com/office/drawing/2010/main" Requires="a14">
          <p:sp>
            <p:nvSpPr>
              <p:cNvPr id="778" name="Formula 41"/>
              <p:cNvSpPr txBox="1"/>
              <p:nvPr/>
            </p:nvSpPr>
            <p:spPr>
              <a:xfrm>
                <a:off x="2449080" y="3404160"/>
                <a:ext cx="1675800" cy="234360"/>
              </a:xfrm>
              <a:prstGeom prst="rect">
                <a:avLst/>
              </a:prstGeom>
            </p:spPr>
            <p:txBody>
              <a:bodyPr/>
              <a:p>
                <a14:m>
                  <m:oMath xmlns:m="http://schemas.openxmlformats.org/officeDocument/2006/math">
                    <m:r>
                      <m:rPr>
                        <m:lit/>
                        <m:nor/>
                      </m:rPr>
                      <m:t xml:space="preserve">output</m:t>
                    </m:r>
                    <m:r>
                      <m:t xml:space="preserve">=</m:t>
                    </m:r>
                    <m:r>
                      <m:t xml:space="preserve">𝑓</m:t>
                    </m:r>
                    <m:d>
                      <m:dPr>
                        <m:begChr m:val="("/>
                        <m:endChr m:val=")"/>
                      </m:dPr>
                      <m:e>
                        <m:r>
                          <m:rPr>
                            <m:lit/>
                            <m:nor/>
                          </m:rPr>
                          <m:t xml:space="preserve">input</m:t>
                        </m:r>
                        <m:r>
                          <m:t xml:space="preserve">;</m:t>
                        </m:r>
                        <m:r>
                          <m:t xml:space="preserve">𝑤</m:t>
                        </m:r>
                      </m:e>
                    </m:d>
                  </m:oMath>
                </a14:m>
              </a:p>
            </p:txBody>
          </p:sp>
        </mc:Choice>
        <mc:Fallback/>
      </mc:AlternateContent>
      <p:sp>
        <p:nvSpPr>
          <p:cNvPr id="779" name="CustomShape 42"/>
          <p:cNvSpPr/>
          <p:nvPr/>
        </p:nvSpPr>
        <p:spPr>
          <a:xfrm>
            <a:off x="0" y="0"/>
            <a:ext cx="360" cy="360"/>
          </a:xfrm>
          <a:custGeom>
            <a:avLst/>
            <a:gdLst/>
            <a:ahLst/>
            <a:rect l="l" t="t" r="r" b="b"/>
            <a:pathLst>
              <a:path w="21600" h="21600">
                <a:moveTo>
                  <a:pt x="0" y="0"/>
                </a:moveTo>
                <a:lnTo>
                  <a:pt x="21600" y="21600"/>
                </a:lnTo>
              </a:path>
            </a:pathLst>
          </a:custGeom>
          <a:noFill/>
          <a:ln w="36720">
            <a:solidFill>
              <a:srgbClr val="bf0041"/>
            </a:solidFill>
            <a:round/>
            <a:tailEnd len="med" type="triangle" w="med"/>
          </a:ln>
        </p:spPr>
        <p:style>
          <a:lnRef idx="0"/>
          <a:fillRef idx="0"/>
          <a:effectRef idx="0"/>
          <a:fontRef idx="minor"/>
        </p:style>
      </p:sp>
      <p:grpSp>
        <p:nvGrpSpPr>
          <p:cNvPr id="780" name="Group 43"/>
          <p:cNvGrpSpPr/>
          <p:nvPr/>
        </p:nvGrpSpPr>
        <p:grpSpPr>
          <a:xfrm>
            <a:off x="2903760" y="3983400"/>
            <a:ext cx="636840" cy="636840"/>
            <a:chOff x="2903760" y="3983400"/>
            <a:chExt cx="636840" cy="636840"/>
          </a:xfrm>
        </p:grpSpPr>
        <p:sp>
          <p:nvSpPr>
            <p:cNvPr id="781" name="CustomShape 44"/>
            <p:cNvSpPr/>
            <p:nvPr/>
          </p:nvSpPr>
          <p:spPr>
            <a:xfrm>
              <a:off x="2903760" y="3983400"/>
              <a:ext cx="636840" cy="636840"/>
            </a:xfrm>
            <a:prstGeom prst="ellipse">
              <a:avLst/>
            </a:prstGeom>
            <a:solidFill>
              <a:srgbClr val="333333"/>
            </a:solidFill>
            <a:ln>
              <a:noFill/>
            </a:ln>
          </p:spPr>
          <p:style>
            <a:lnRef idx="0"/>
            <a:fillRef idx="0"/>
            <a:effectRef idx="0"/>
            <a:fontRef idx="minor"/>
          </p:style>
        </p:sp>
        <p:pic>
          <p:nvPicPr>
            <p:cNvPr id="782" name="Picture 20_6" descr=""/>
            <p:cNvPicPr/>
            <p:nvPr/>
          </p:nvPicPr>
          <p:blipFill>
            <a:blip r:embed="rId4"/>
            <a:srcRect l="13248" t="30875" r="62057" b="30129"/>
            <a:stretch/>
          </p:blipFill>
          <p:spPr>
            <a:xfrm>
              <a:off x="2975400" y="4103640"/>
              <a:ext cx="516600" cy="356040"/>
            </a:xfrm>
            <a:prstGeom prst="rect">
              <a:avLst/>
            </a:prstGeom>
            <a:ln>
              <a:noFill/>
            </a:ln>
          </p:spPr>
        </p:pic>
      </p:grpSp>
      <p:pic>
        <p:nvPicPr>
          <p:cNvPr id="783" name="" descr=""/>
          <p:cNvPicPr/>
          <p:nvPr/>
        </p:nvPicPr>
        <p:blipFill>
          <a:blip r:embed="rId5"/>
          <a:stretch/>
        </p:blipFill>
        <p:spPr>
          <a:xfrm>
            <a:off x="984240" y="4247280"/>
            <a:ext cx="353520" cy="353520"/>
          </a:xfrm>
          <a:prstGeom prst="rect">
            <a:avLst/>
          </a:prstGeom>
          <a:ln>
            <a:noFill/>
          </a:ln>
        </p:spPr>
      </p:pic>
      <p:sp>
        <p:nvSpPr>
          <p:cNvPr id="784" name="Line 45"/>
          <p:cNvSpPr/>
          <p:nvPr/>
        </p:nvSpPr>
        <p:spPr>
          <a:xfrm>
            <a:off x="0" y="0"/>
            <a:ext cx="360" cy="360"/>
          </a:xfrm>
          <a:prstGeom prst="line">
            <a:avLst/>
          </a:prstGeom>
          <a:ln w="38160">
            <a:solidFill>
              <a:srgbClr val="ff0000"/>
            </a:solidFill>
            <a:round/>
            <a:tailEnd len="med" type="triangle" w="med"/>
          </a:ln>
        </p:spPr>
        <p:style>
          <a:lnRef idx="0"/>
          <a:fillRef idx="0"/>
          <a:effectRef idx="0"/>
          <a:fontRef idx="minor"/>
        </p:style>
      </p:sp>
      <p:sp>
        <p:nvSpPr>
          <p:cNvPr id="785" name="CustomShape 46"/>
          <p:cNvSpPr/>
          <p:nvPr/>
        </p:nvSpPr>
        <p:spPr>
          <a:xfrm>
            <a:off x="374400" y="1276200"/>
            <a:ext cx="10972440" cy="4565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And repeat!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CustomShape 1"/>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787" name="CustomShape 2"/>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788" name="CustomShape 3"/>
          <p:cNvSpPr/>
          <p:nvPr/>
        </p:nvSpPr>
        <p:spPr>
          <a:xfrm>
            <a:off x="2046960" y="2444040"/>
            <a:ext cx="965628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Aside: why does this work?</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the role of large datasets</a:t>
            </a:r>
            <a:endParaRPr b="0" lang="en-US" sz="2800" spc="-1" strike="noStrike">
              <a:latin typeface="Arial"/>
            </a:endParaRPr>
          </a:p>
        </p:txBody>
      </p:sp>
      <p:sp>
        <p:nvSpPr>
          <p:cNvPr id="790" name="CustomShape 2"/>
          <p:cNvSpPr/>
          <p:nvPr/>
        </p:nvSpPr>
        <p:spPr>
          <a:xfrm>
            <a:off x="374400" y="1240200"/>
            <a:ext cx="11427120" cy="4565160"/>
          </a:xfrm>
          <a:prstGeom prst="rect">
            <a:avLst/>
          </a:prstGeom>
          <a:noFill/>
          <a:ln>
            <a:noFill/>
          </a:ln>
        </p:spPr>
        <p:style>
          <a:lnRef idx="0"/>
          <a:fillRef idx="0"/>
          <a:effectRef idx="0"/>
          <a:fontRef idx="minor"/>
        </p:style>
        <p:txBody>
          <a:bodyPr lIns="90000" rIns="90000" tIns="45000" bIns="45000">
            <a:normAutofit fontScale="97000"/>
          </a:bodyPr>
          <a:p>
            <a:pPr marL="211680" indent="-2055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What an inference system “learns” about a problem from the training process is encoded in the weights</a:t>
            </a:r>
            <a:endParaRPr b="0" lang="en-US" sz="2000" spc="-1" strike="noStrike">
              <a:latin typeface="Arial"/>
            </a:endParaRPr>
          </a:p>
          <a:p>
            <a:pPr lvl="1" marL="423360" indent="-2091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And the information came from the training data</a:t>
            </a:r>
            <a:endParaRPr b="0" lang="en-US" sz="2000" spc="-1" strike="noStrike">
              <a:latin typeface="Arial"/>
            </a:endParaRPr>
          </a:p>
          <a:p>
            <a:pPr marL="211680" indent="-2055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Really big datasets contain lots of information!</a:t>
            </a:r>
            <a:endParaRPr b="0" lang="en-US" sz="2000" spc="-1" strike="noStrike">
              <a:latin typeface="Arial"/>
            </a:endParaRPr>
          </a:p>
          <a:p>
            <a:pPr marL="211680" indent="-2055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Sufficient architectures combined with enormous datasets (with lots of compute power) → a model can learn (some of) the information in the dataset</a:t>
            </a:r>
            <a:endParaRPr b="0" lang="en-US" sz="2000" spc="-1" strike="noStrike">
              <a:latin typeface="Arial"/>
            </a:endParaRPr>
          </a:p>
          <a:p>
            <a:pPr marL="211680" indent="-2055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Important note: the model </a:t>
            </a:r>
            <a:r>
              <a:rPr b="1" lang="en-US" sz="2000" spc="-1" strike="noStrike">
                <a:solidFill>
                  <a:srgbClr val="202b32"/>
                </a:solidFill>
                <a:latin typeface="Open Sans"/>
                <a:ea typeface="Open Sans"/>
              </a:rPr>
              <a:t>cannot learn things that aren’t represented by the data!</a:t>
            </a:r>
            <a:endParaRPr b="0" lang="en-US" sz="2000" spc="-1" strike="noStrike">
              <a:latin typeface="Arial"/>
            </a:endParaRPr>
          </a:p>
          <a:p>
            <a:pPr lvl="1" marL="423360" indent="-2091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Models can learn patterns that generalize between specific examples in the data, but cannot represent information that was never there to begin with.</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datasets depend on human labor</a:t>
            </a:r>
            <a:endParaRPr b="0" lang="en-US" sz="2800" spc="-1" strike="noStrike">
              <a:latin typeface="Arial"/>
            </a:endParaRPr>
          </a:p>
        </p:txBody>
      </p:sp>
      <p:sp>
        <p:nvSpPr>
          <p:cNvPr id="792" name="CustomShape 2"/>
          <p:cNvSpPr/>
          <p:nvPr/>
        </p:nvSpPr>
        <p:spPr>
          <a:xfrm>
            <a:off x="374400" y="1240200"/>
            <a:ext cx="6271920" cy="4565160"/>
          </a:xfrm>
          <a:prstGeom prst="rect">
            <a:avLst/>
          </a:prstGeom>
          <a:noFill/>
          <a:ln>
            <a:noFill/>
          </a:ln>
        </p:spPr>
        <p:style>
          <a:lnRef idx="0"/>
          <a:fillRef idx="0"/>
          <a:effectRef idx="0"/>
          <a:fontRef idx="minor"/>
        </p:style>
        <p:txBody>
          <a:bodyPr lIns="90000" rIns="90000" tIns="45000" bIns="45000">
            <a:normAutofit fontScale="73000"/>
          </a:bodyPr>
          <a:p>
            <a:pPr marL="262800" indent="-2559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A large dataset is only as useful as its annotations, and annotations are performed by human beings.</a:t>
            </a:r>
            <a:endParaRPr b="0" lang="en-US" sz="2000" spc="-1" strike="noStrike">
              <a:latin typeface="Arial"/>
            </a:endParaRPr>
          </a:p>
          <a:p>
            <a:pPr lvl="1" marL="526320" indent="-2613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If you’ve ever filled out a CAPTCHA, you have done this kind of labor.</a:t>
            </a:r>
            <a:endParaRPr b="0" lang="en-US" sz="2000" spc="-1" strike="noStrike">
              <a:latin typeface="Arial"/>
            </a:endParaRPr>
          </a:p>
          <a:p>
            <a:pPr marL="262800" indent="-2559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Prominent example: ChatGPT’s improvements are inherently based on massive amounts of human labor</a:t>
            </a:r>
            <a:endParaRPr b="0" lang="en-US" sz="2000" spc="-1" strike="noStrike">
              <a:latin typeface="Arial"/>
            </a:endParaRPr>
          </a:p>
          <a:p>
            <a:pPr lvl="1" marL="526320" indent="-2613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Reinforcement Learning from Human Feedback (RLHF) creates a “policy” that guides the underlying Transformer</a:t>
            </a:r>
            <a:endParaRPr b="0" lang="en-US" sz="2000" spc="-1" strike="noStrike">
              <a:latin typeface="Arial"/>
            </a:endParaRPr>
          </a:p>
          <a:p>
            <a:pPr lvl="1" marL="526320" indent="-2613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In plain terms: human workers rate a </a:t>
            </a:r>
            <a:r>
              <a:rPr b="1" lang="en-US" sz="2000" spc="-1" strike="noStrike">
                <a:solidFill>
                  <a:srgbClr val="202b32"/>
                </a:solidFill>
                <a:latin typeface="Open Sans"/>
                <a:ea typeface="Open Sans"/>
              </a:rPr>
              <a:t>lot</a:t>
            </a:r>
            <a:r>
              <a:rPr b="0" lang="en-US" sz="2000" spc="-1" strike="noStrike">
                <a:solidFill>
                  <a:srgbClr val="202b32"/>
                </a:solidFill>
                <a:latin typeface="Open Sans"/>
                <a:ea typeface="Open Sans"/>
              </a:rPr>
              <a:t> of answers and bias to “preferred” ones</a:t>
            </a:r>
            <a:endParaRPr b="0" lang="en-US" sz="2000" spc="-1" strike="noStrike">
              <a:latin typeface="Arial"/>
            </a:endParaRPr>
          </a:p>
        </p:txBody>
      </p:sp>
      <p:pic>
        <p:nvPicPr>
          <p:cNvPr id="793" name="" descr=""/>
          <p:cNvPicPr/>
          <p:nvPr/>
        </p:nvPicPr>
        <p:blipFill>
          <a:blip r:embed="rId1"/>
          <a:stretch/>
        </p:blipFill>
        <p:spPr>
          <a:xfrm>
            <a:off x="7423200" y="1404000"/>
            <a:ext cx="3956040" cy="4799520"/>
          </a:xfrm>
          <a:prstGeom prst="rect">
            <a:avLst/>
          </a:prstGeom>
          <a:ln>
            <a:noFill/>
          </a:ln>
        </p:spPr>
      </p:pic>
      <p:grpSp>
        <p:nvGrpSpPr>
          <p:cNvPr id="794" name="Group 3"/>
          <p:cNvGrpSpPr/>
          <p:nvPr/>
        </p:nvGrpSpPr>
        <p:grpSpPr>
          <a:xfrm>
            <a:off x="6693120" y="6134760"/>
            <a:ext cx="5196600" cy="743400"/>
            <a:chOff x="6693120" y="6134760"/>
            <a:chExt cx="5196600" cy="743400"/>
          </a:xfrm>
        </p:grpSpPr>
        <p:pic>
          <p:nvPicPr>
            <p:cNvPr id="795" name="" descr=""/>
            <p:cNvPicPr/>
            <p:nvPr/>
          </p:nvPicPr>
          <p:blipFill>
            <a:blip r:embed="rId2"/>
            <a:stretch/>
          </p:blipFill>
          <p:spPr>
            <a:xfrm>
              <a:off x="6693120" y="6134760"/>
              <a:ext cx="473040" cy="427320"/>
            </a:xfrm>
            <a:prstGeom prst="rect">
              <a:avLst/>
            </a:prstGeom>
            <a:ln>
              <a:noFill/>
            </a:ln>
          </p:spPr>
        </p:pic>
        <p:sp>
          <p:nvSpPr>
            <p:cNvPr id="796" name="CustomShape 4"/>
            <p:cNvSpPr/>
            <p:nvPr/>
          </p:nvSpPr>
          <p:spPr>
            <a:xfrm>
              <a:off x="7115760" y="6190200"/>
              <a:ext cx="477396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https://time.com/6247678/openai-chatgpt-kenya-workers/</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childTnLst>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792">
                                            <p:txEl>
                                              <p:pRg st="1" end="1"/>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792">
                                            <p:txEl>
                                              <p:pRg st="2" end="2"/>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793"/>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79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792">
                                            <p:txEl>
                                              <p:pRg st="3" end="3"/>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79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7" name="" descr=""/>
          <p:cNvPicPr/>
          <p:nvPr/>
        </p:nvPicPr>
        <p:blipFill>
          <a:blip r:embed="rId1"/>
          <a:srcRect l="4866" t="2540" r="3622" b="55773"/>
          <a:stretch/>
        </p:blipFill>
        <p:spPr>
          <a:xfrm>
            <a:off x="527040" y="2772360"/>
            <a:ext cx="5703120" cy="3107880"/>
          </a:xfrm>
          <a:prstGeom prst="rect">
            <a:avLst/>
          </a:prstGeom>
          <a:ln>
            <a:noFill/>
          </a:ln>
        </p:spPr>
      </p:pic>
      <p:sp>
        <p:nvSpPr>
          <p:cNvPr id="798"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the role of computational power</a:t>
            </a:r>
            <a:endParaRPr b="0" lang="en-US" sz="2800" spc="-1" strike="noStrike">
              <a:latin typeface="Arial"/>
            </a:endParaRPr>
          </a:p>
        </p:txBody>
      </p:sp>
      <p:pic>
        <p:nvPicPr>
          <p:cNvPr id="799" name="" descr=""/>
          <p:cNvPicPr/>
          <p:nvPr/>
        </p:nvPicPr>
        <p:blipFill>
          <a:blip r:embed="rId2"/>
          <a:stretch/>
        </p:blipFill>
        <p:spPr>
          <a:xfrm>
            <a:off x="6378840" y="3508560"/>
            <a:ext cx="5370120" cy="1641240"/>
          </a:xfrm>
          <a:prstGeom prst="rect">
            <a:avLst/>
          </a:prstGeom>
          <a:ln>
            <a:noFill/>
          </a:ln>
        </p:spPr>
      </p:pic>
      <p:grpSp>
        <p:nvGrpSpPr>
          <p:cNvPr id="800" name="Group 2"/>
          <p:cNvGrpSpPr/>
          <p:nvPr/>
        </p:nvGrpSpPr>
        <p:grpSpPr>
          <a:xfrm>
            <a:off x="6373440" y="5773680"/>
            <a:ext cx="5533560" cy="488160"/>
            <a:chOff x="6373440" y="5773680"/>
            <a:chExt cx="5533560" cy="488160"/>
          </a:xfrm>
        </p:grpSpPr>
        <p:pic>
          <p:nvPicPr>
            <p:cNvPr id="801" name="" descr=""/>
            <p:cNvPicPr/>
            <p:nvPr/>
          </p:nvPicPr>
          <p:blipFill>
            <a:blip r:embed="rId3"/>
            <a:stretch/>
          </p:blipFill>
          <p:spPr>
            <a:xfrm>
              <a:off x="6373440" y="5806440"/>
              <a:ext cx="412920" cy="427320"/>
            </a:xfrm>
            <a:prstGeom prst="rect">
              <a:avLst/>
            </a:prstGeom>
            <a:ln>
              <a:noFill/>
            </a:ln>
          </p:spPr>
        </p:pic>
        <p:sp>
          <p:nvSpPr>
            <p:cNvPr id="802" name="CustomShape 3"/>
            <p:cNvSpPr/>
            <p:nvPr/>
          </p:nvSpPr>
          <p:spPr>
            <a:xfrm>
              <a:off x="6807960" y="5773680"/>
              <a:ext cx="509904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4"/>
                </a:rPr>
                <a:t>https://arstechnica.com/gadgets/2023/02/chatgpt-style-search-represents-a-10x-cost-increase-for-google-microsoft/</a:t>
              </a:r>
              <a:r>
                <a:rPr b="0" lang="en-US" sz="1400" spc="-1" strike="noStrike">
                  <a:solidFill>
                    <a:srgbClr val="000000"/>
                  </a:solidFill>
                  <a:latin typeface="Arial"/>
                  <a:ea typeface="DejaVu Sans"/>
                </a:rPr>
                <a:t> </a:t>
              </a:r>
              <a:endParaRPr b="0" lang="en-US" sz="1400" spc="-1" strike="noStrike">
                <a:latin typeface="Arial"/>
              </a:endParaRPr>
            </a:p>
          </p:txBody>
        </p:sp>
      </p:grpSp>
      <p:grpSp>
        <p:nvGrpSpPr>
          <p:cNvPr id="803" name="Group 4"/>
          <p:cNvGrpSpPr/>
          <p:nvPr/>
        </p:nvGrpSpPr>
        <p:grpSpPr>
          <a:xfrm>
            <a:off x="1624320" y="5752800"/>
            <a:ext cx="5513760" cy="488160"/>
            <a:chOff x="1624320" y="5752800"/>
            <a:chExt cx="5513760" cy="488160"/>
          </a:xfrm>
        </p:grpSpPr>
        <p:pic>
          <p:nvPicPr>
            <p:cNvPr id="804" name="" descr=""/>
            <p:cNvPicPr/>
            <p:nvPr/>
          </p:nvPicPr>
          <p:blipFill>
            <a:blip r:embed="rId5"/>
            <a:stretch/>
          </p:blipFill>
          <p:spPr>
            <a:xfrm>
              <a:off x="1624320" y="5752800"/>
              <a:ext cx="412920" cy="427320"/>
            </a:xfrm>
            <a:prstGeom prst="rect">
              <a:avLst/>
            </a:prstGeom>
            <a:ln>
              <a:noFill/>
            </a:ln>
          </p:spPr>
        </p:pic>
        <p:sp>
          <p:nvSpPr>
            <p:cNvPr id="805" name="CustomShape 5"/>
            <p:cNvSpPr/>
            <p:nvPr/>
          </p:nvSpPr>
          <p:spPr>
            <a:xfrm>
              <a:off x="2039040" y="5752800"/>
              <a:ext cx="509904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6"/>
                </a:rPr>
                <a:t>https://arxiv.org/abs/2007.05558</a:t>
              </a:r>
              <a:r>
                <a:rPr b="0" lang="en-US" sz="1400" spc="-1" strike="noStrike">
                  <a:solidFill>
                    <a:srgbClr val="000000"/>
                  </a:solidFill>
                  <a:latin typeface="Arial"/>
                  <a:ea typeface="DejaVu Sans"/>
                </a:rPr>
                <a:t> </a:t>
              </a:r>
              <a:endParaRPr b="0" lang="en-US" sz="1400" spc="-1" strike="noStrike">
                <a:latin typeface="Arial"/>
              </a:endParaRPr>
            </a:p>
          </p:txBody>
        </p:sp>
      </p:grpSp>
      <p:sp>
        <p:nvSpPr>
          <p:cNvPr id="806" name="CustomShape 6"/>
          <p:cNvSpPr/>
          <p:nvPr/>
        </p:nvSpPr>
        <p:spPr>
          <a:xfrm>
            <a:off x="374400" y="1240200"/>
            <a:ext cx="1146636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It is difficult to overstate the role of “more compute” in the advances we have seen in the last ~10 years</a:t>
            </a:r>
            <a:endParaRPr b="0" lang="en-US" sz="2000" spc="-1" strike="noStrike">
              <a:latin typeface="Arial"/>
            </a:endParaRPr>
          </a:p>
          <a:p>
            <a:pPr lvl="1" marL="432000" indent="-21456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GPT family is an excellent example of “better because it’s bigger”</a:t>
            </a:r>
            <a:endParaRPr b="0" lang="en-US" sz="2000" spc="-1" strike="noStrike">
              <a:latin typeface="Arial"/>
            </a:endParaRPr>
          </a:p>
        </p:txBody>
      </p:sp>
      <p:grpSp>
        <p:nvGrpSpPr>
          <p:cNvPr id="807" name="Group 7"/>
          <p:cNvGrpSpPr/>
          <p:nvPr/>
        </p:nvGrpSpPr>
        <p:grpSpPr>
          <a:xfrm>
            <a:off x="1624320" y="6169320"/>
            <a:ext cx="5513760" cy="488160"/>
            <a:chOff x="1624320" y="6169320"/>
            <a:chExt cx="5513760" cy="488160"/>
          </a:xfrm>
        </p:grpSpPr>
        <p:pic>
          <p:nvPicPr>
            <p:cNvPr id="808" name="" descr=""/>
            <p:cNvPicPr/>
            <p:nvPr/>
          </p:nvPicPr>
          <p:blipFill>
            <a:blip r:embed="rId7"/>
            <a:stretch/>
          </p:blipFill>
          <p:spPr>
            <a:xfrm>
              <a:off x="1624320" y="6169320"/>
              <a:ext cx="412920" cy="427320"/>
            </a:xfrm>
            <a:prstGeom prst="rect">
              <a:avLst/>
            </a:prstGeom>
            <a:ln>
              <a:noFill/>
            </a:ln>
          </p:spPr>
        </p:pic>
        <p:sp>
          <p:nvSpPr>
            <p:cNvPr id="809" name="CustomShape 8"/>
            <p:cNvSpPr/>
            <p:nvPr/>
          </p:nvSpPr>
          <p:spPr>
            <a:xfrm>
              <a:off x="2039040" y="6169320"/>
              <a:ext cx="509904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8"/>
                </a:rPr>
                <a:t>https://openai.com/research/ai-and-compute</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811" name="CustomShape 2"/>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812" name="CustomShape 3"/>
          <p:cNvSpPr/>
          <p:nvPr/>
        </p:nvSpPr>
        <p:spPr>
          <a:xfrm>
            <a:off x="2046960" y="2444040"/>
            <a:ext cx="723096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How does machine learning go wrong?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271" name="" descr=""/>
          <p:cNvPicPr/>
          <p:nvPr/>
        </p:nvPicPr>
        <p:blipFill>
          <a:blip r:embed="rId1"/>
          <a:stretch/>
        </p:blipFill>
        <p:spPr>
          <a:xfrm>
            <a:off x="3526200" y="1497600"/>
            <a:ext cx="6255720" cy="3712680"/>
          </a:xfrm>
          <a:prstGeom prst="rect">
            <a:avLst/>
          </a:prstGeom>
          <a:ln>
            <a:noFill/>
          </a:ln>
        </p:spPr>
      </p:pic>
      <p:grpSp>
        <p:nvGrpSpPr>
          <p:cNvPr id="272" name="Group 2"/>
          <p:cNvGrpSpPr/>
          <p:nvPr/>
        </p:nvGrpSpPr>
        <p:grpSpPr>
          <a:xfrm>
            <a:off x="4395600" y="5453640"/>
            <a:ext cx="4340880" cy="687960"/>
            <a:chOff x="4395600" y="5453640"/>
            <a:chExt cx="4340880" cy="687960"/>
          </a:xfrm>
        </p:grpSpPr>
        <p:pic>
          <p:nvPicPr>
            <p:cNvPr id="273" name="" descr=""/>
            <p:cNvPicPr/>
            <p:nvPr/>
          </p:nvPicPr>
          <p:blipFill>
            <a:blip r:embed="rId2"/>
            <a:stretch/>
          </p:blipFill>
          <p:spPr>
            <a:xfrm>
              <a:off x="4395600" y="5486400"/>
              <a:ext cx="412920" cy="427320"/>
            </a:xfrm>
            <a:prstGeom prst="rect">
              <a:avLst/>
            </a:prstGeom>
            <a:ln>
              <a:noFill/>
            </a:ln>
          </p:spPr>
        </p:pic>
        <p:sp>
          <p:nvSpPr>
            <p:cNvPr id="274" name="CustomShape 3"/>
            <p:cNvSpPr/>
            <p:nvPr/>
          </p:nvSpPr>
          <p:spPr>
            <a:xfrm>
              <a:off x="4901760" y="5453640"/>
              <a:ext cx="383472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https://www.washingtonpost.com/technology/2022/06/11/google-ai-lamda-blake-lemoine/</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bias?</a:t>
            </a:r>
            <a:endParaRPr b="0" lang="en-US" sz="2800" spc="-1" strike="noStrike">
              <a:latin typeface="Arial"/>
            </a:endParaRPr>
          </a:p>
        </p:txBody>
      </p:sp>
      <p:sp>
        <p:nvSpPr>
          <p:cNvPr id="814" name="CustomShape 2"/>
          <p:cNvSpPr/>
          <p:nvPr/>
        </p:nvSpPr>
        <p:spPr>
          <a:xfrm>
            <a:off x="374400" y="1240200"/>
            <a:ext cx="5382360" cy="4565160"/>
          </a:xfrm>
          <a:prstGeom prst="rect">
            <a:avLst/>
          </a:prstGeom>
          <a:noFill/>
          <a:ln>
            <a:noFill/>
          </a:ln>
        </p:spPr>
        <p:style>
          <a:lnRef idx="0"/>
          <a:fillRef idx="0"/>
          <a:effectRef idx="0"/>
          <a:fontRef idx="minor"/>
        </p:style>
        <p:txBody>
          <a:bodyPr lIns="90000" rIns="90000" tIns="45000" bIns="45000">
            <a:normAutofit/>
          </a:bodyPr>
          <a:p>
            <a:pPr marL="203040" indent="-19692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We’ll define </a:t>
            </a:r>
            <a:r>
              <a:rPr b="1" lang="en-US" sz="2000" spc="-1" strike="noStrike">
                <a:solidFill>
                  <a:srgbClr val="202b32"/>
                </a:solidFill>
                <a:latin typeface="Open Sans"/>
                <a:ea typeface="Open Sans"/>
              </a:rPr>
              <a:t>bias</a:t>
            </a:r>
            <a:r>
              <a:rPr b="0" lang="en-US" sz="2000" spc="-1" strike="noStrike">
                <a:solidFill>
                  <a:srgbClr val="202b32"/>
                </a:solidFill>
                <a:latin typeface="Open Sans"/>
                <a:ea typeface="Open Sans"/>
              </a:rPr>
              <a:t> as a tendency of a system to prefer certain types of outputs over others</a:t>
            </a:r>
            <a:endParaRPr b="0" lang="en-US" sz="2000" spc="-1" strike="noStrike">
              <a:latin typeface="Arial"/>
            </a:endParaRPr>
          </a:p>
          <a:p>
            <a:pPr marL="203040" indent="-19692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Training a system is the process of </a:t>
            </a:r>
            <a:r>
              <a:rPr b="1" lang="en-US" sz="2000" spc="-1" strike="noStrike">
                <a:solidFill>
                  <a:srgbClr val="202b32"/>
                </a:solidFill>
                <a:latin typeface="Open Sans"/>
                <a:ea typeface="Open Sans"/>
              </a:rPr>
              <a:t>adjusting this bias</a:t>
            </a:r>
            <a:r>
              <a:rPr b="0" lang="en-US" sz="2000" spc="-1" strike="noStrike">
                <a:solidFill>
                  <a:srgbClr val="202b32"/>
                </a:solidFill>
                <a:latin typeface="Open Sans"/>
                <a:ea typeface="Open Sans"/>
              </a:rPr>
              <a:t> to try and get the desired outputs for the given inputs</a:t>
            </a:r>
            <a:endParaRPr b="0" lang="en-US" sz="2000" spc="-1" strike="noStrike">
              <a:latin typeface="Arial"/>
            </a:endParaRPr>
          </a:p>
          <a:p>
            <a:pPr marL="203040" indent="-19692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Example: the outputs of a “style transfer” system (right) can be re-biased towards images that “look like” the style of a reference image</a:t>
            </a:r>
            <a:endParaRPr b="0" lang="en-US" sz="2000" spc="-1" strike="noStrike">
              <a:latin typeface="Arial"/>
            </a:endParaRPr>
          </a:p>
        </p:txBody>
      </p:sp>
      <p:grpSp>
        <p:nvGrpSpPr>
          <p:cNvPr id="815" name="Group 3"/>
          <p:cNvGrpSpPr/>
          <p:nvPr/>
        </p:nvGrpSpPr>
        <p:grpSpPr>
          <a:xfrm>
            <a:off x="5649480" y="1463040"/>
            <a:ext cx="6214320" cy="4476960"/>
            <a:chOff x="5649480" y="1463040"/>
            <a:chExt cx="6214320" cy="4476960"/>
          </a:xfrm>
        </p:grpSpPr>
        <p:pic>
          <p:nvPicPr>
            <p:cNvPr id="816" name="Picture 521_1" descr=""/>
            <p:cNvPicPr/>
            <p:nvPr/>
          </p:nvPicPr>
          <p:blipFill>
            <a:blip r:embed="rId1"/>
            <a:stretch/>
          </p:blipFill>
          <p:spPr>
            <a:xfrm>
              <a:off x="5699880" y="1463040"/>
              <a:ext cx="6091920" cy="4044240"/>
            </a:xfrm>
            <a:prstGeom prst="rect">
              <a:avLst/>
            </a:prstGeom>
            <a:ln>
              <a:noFill/>
            </a:ln>
          </p:spPr>
        </p:pic>
        <p:sp>
          <p:nvSpPr>
            <p:cNvPr id="817" name="CustomShape 4"/>
            <p:cNvSpPr/>
            <p:nvPr/>
          </p:nvSpPr>
          <p:spPr>
            <a:xfrm>
              <a:off x="5649480" y="5496120"/>
              <a:ext cx="6214320" cy="443880"/>
            </a:xfrm>
            <a:prstGeom prst="rect">
              <a:avLst/>
            </a:prstGeom>
            <a:noFill/>
            <a:ln>
              <a:noFill/>
            </a:ln>
          </p:spPr>
          <p:style>
            <a:lnRef idx="0"/>
            <a:fillRef idx="0"/>
            <a:effectRef idx="0"/>
            <a:fontRef idx="minor"/>
          </p:style>
        </p:sp>
      </p:grpSp>
      <p:grpSp>
        <p:nvGrpSpPr>
          <p:cNvPr id="818" name="Group 5"/>
          <p:cNvGrpSpPr/>
          <p:nvPr/>
        </p:nvGrpSpPr>
        <p:grpSpPr>
          <a:xfrm>
            <a:off x="5669280" y="5890320"/>
            <a:ext cx="5812920" cy="766080"/>
            <a:chOff x="5669280" y="5890320"/>
            <a:chExt cx="5812920" cy="766080"/>
          </a:xfrm>
        </p:grpSpPr>
        <p:pic>
          <p:nvPicPr>
            <p:cNvPr id="819" name="" descr=""/>
            <p:cNvPicPr/>
            <p:nvPr/>
          </p:nvPicPr>
          <p:blipFill>
            <a:blip r:embed="rId2"/>
            <a:stretch/>
          </p:blipFill>
          <p:spPr>
            <a:xfrm>
              <a:off x="5669280" y="5890320"/>
              <a:ext cx="593280" cy="427320"/>
            </a:xfrm>
            <a:prstGeom prst="rect">
              <a:avLst/>
            </a:prstGeom>
            <a:ln>
              <a:noFill/>
            </a:ln>
          </p:spPr>
        </p:pic>
        <p:sp>
          <p:nvSpPr>
            <p:cNvPr id="820" name="CustomShape 6"/>
            <p:cNvSpPr/>
            <p:nvPr/>
          </p:nvSpPr>
          <p:spPr>
            <a:xfrm>
              <a:off x="6224400" y="5968440"/>
              <a:ext cx="525780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https://www.tensorflow.org/lite/examples/style_transfer/overview</a:t>
              </a:r>
              <a:r>
                <a:rPr b="0" lang="en-US" sz="1200" spc="-1" strike="noStrike">
                  <a:solidFill>
                    <a:srgbClr val="000000"/>
                  </a:solidFill>
                  <a:latin typeface="Open Sans"/>
                  <a:ea typeface="Open Sans"/>
                </a:rPr>
                <a:t> </a:t>
              </a:r>
              <a:endParaRPr b="0" lang="en-US" sz="1200" spc="-1" strike="noStrike">
                <a:latin typeface="Arial"/>
              </a:endParaRPr>
            </a:p>
          </p:txBody>
        </p:sp>
      </p:gr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814">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814">
                                            <p:txEl>
                                              <p:pRg st="2" end="2"/>
                                            </p:txEl>
                                          </p:spTgt>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815"/>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What is bias?</a:t>
            </a:r>
            <a:endParaRPr b="0" lang="en-US" sz="2800" spc="-1" strike="noStrike">
              <a:latin typeface="Arial"/>
            </a:endParaRPr>
          </a:p>
        </p:txBody>
      </p:sp>
      <p:sp>
        <p:nvSpPr>
          <p:cNvPr id="822" name="CustomShape 2"/>
          <p:cNvSpPr/>
          <p:nvPr/>
        </p:nvSpPr>
        <p:spPr>
          <a:xfrm>
            <a:off x="374400" y="1240200"/>
            <a:ext cx="4742280" cy="4565160"/>
          </a:xfrm>
          <a:prstGeom prst="rect">
            <a:avLst/>
          </a:prstGeom>
          <a:noFill/>
          <a:ln>
            <a:noFill/>
          </a:ln>
        </p:spPr>
        <p:style>
          <a:lnRef idx="0"/>
          <a:fillRef idx="0"/>
          <a:effectRef idx="0"/>
          <a:fontRef idx="minor"/>
        </p:style>
        <p:txBody>
          <a:bodyPr lIns="90000" rIns="90000" tIns="45000" bIns="45000">
            <a:normAutofit fontScale="77000"/>
          </a:bodyPr>
          <a:p>
            <a:pPr marL="257760" indent="-25092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The learned bias may not be what a human being would have in mind</a:t>
            </a:r>
            <a:endParaRPr b="0" lang="en-US" sz="2000" spc="-1" strike="noStrike">
              <a:latin typeface="Arial"/>
            </a:endParaRPr>
          </a:p>
          <a:p>
            <a:pPr marL="257760" indent="-25092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Example: this classifier has learned that the label “horse” is associated with an author’s mark that is present in the dataset</a:t>
            </a:r>
            <a:endParaRPr b="0" lang="en-US" sz="2000" spc="-1" strike="noStrike">
              <a:latin typeface="Arial"/>
            </a:endParaRPr>
          </a:p>
          <a:p>
            <a:pPr marL="257760" indent="-250920">
              <a:lnSpc>
                <a:spcPct val="130000"/>
              </a:lnSpc>
              <a:spcBef>
                <a:spcPts val="1001"/>
              </a:spcBef>
              <a:buClr>
                <a:srgbClr val="000000"/>
              </a:buClr>
              <a:buSzPct val="45000"/>
              <a:buFont typeface="Wingdings" charset="2"/>
              <a:buChar char=""/>
              <a:tabLst>
                <a:tab algn="l" pos="0"/>
              </a:tabLst>
            </a:pPr>
            <a:r>
              <a:rPr b="1" lang="en-US" sz="2000" spc="-1" strike="noStrike">
                <a:solidFill>
                  <a:srgbClr val="202b32"/>
                </a:solidFill>
                <a:latin typeface="Open Sans"/>
                <a:ea typeface="Open Sans"/>
              </a:rPr>
              <a:t>The goal is not to build systems without bias</a:t>
            </a:r>
            <a:r>
              <a:rPr b="0" lang="en-US" sz="2000" spc="-1" strike="noStrike">
                <a:solidFill>
                  <a:srgbClr val="202b32"/>
                </a:solidFill>
                <a:latin typeface="Open Sans"/>
                <a:ea typeface="Open Sans"/>
              </a:rPr>
              <a:t>, it’s to acknowledge what biases are present and understand the result of the system in that context</a:t>
            </a:r>
            <a:endParaRPr b="0" lang="en-US" sz="2000" spc="-1" strike="noStrike">
              <a:latin typeface="Arial"/>
            </a:endParaRPr>
          </a:p>
          <a:p>
            <a:pPr>
              <a:lnSpc>
                <a:spcPct val="130000"/>
              </a:lnSpc>
              <a:spcBef>
                <a:spcPts val="1001"/>
              </a:spcBef>
              <a:tabLst>
                <a:tab algn="l" pos="0"/>
              </a:tabLst>
            </a:pPr>
            <a:endParaRPr b="0" lang="en-US" sz="2000" spc="-1" strike="noStrike">
              <a:latin typeface="Arial"/>
            </a:endParaRPr>
          </a:p>
        </p:txBody>
      </p:sp>
      <p:grpSp>
        <p:nvGrpSpPr>
          <p:cNvPr id="823" name="Group 3"/>
          <p:cNvGrpSpPr/>
          <p:nvPr/>
        </p:nvGrpSpPr>
        <p:grpSpPr>
          <a:xfrm>
            <a:off x="5195160" y="2122560"/>
            <a:ext cx="6912000" cy="3066480"/>
            <a:chOff x="5195160" y="2122560"/>
            <a:chExt cx="6912000" cy="3066480"/>
          </a:xfrm>
        </p:grpSpPr>
        <p:pic>
          <p:nvPicPr>
            <p:cNvPr id="824" name="Picture 186_0" descr=""/>
            <p:cNvPicPr/>
            <p:nvPr/>
          </p:nvPicPr>
          <p:blipFill>
            <a:blip r:embed="rId1"/>
            <a:srcRect l="1303" t="0" r="0" b="52297"/>
            <a:stretch/>
          </p:blipFill>
          <p:spPr>
            <a:xfrm>
              <a:off x="5195160" y="2122560"/>
              <a:ext cx="6912000" cy="2647800"/>
            </a:xfrm>
            <a:prstGeom prst="rect">
              <a:avLst/>
            </a:prstGeom>
            <a:ln>
              <a:noFill/>
            </a:ln>
          </p:spPr>
        </p:pic>
        <p:sp>
          <p:nvSpPr>
            <p:cNvPr id="825" name="CustomShape 4"/>
            <p:cNvSpPr/>
            <p:nvPr/>
          </p:nvSpPr>
          <p:spPr>
            <a:xfrm>
              <a:off x="6092280" y="4745160"/>
              <a:ext cx="5289840" cy="443880"/>
            </a:xfrm>
            <a:prstGeom prst="rect">
              <a:avLst/>
            </a:prstGeom>
            <a:noFill/>
            <a:ln>
              <a:noFill/>
            </a:ln>
          </p:spPr>
          <p:style>
            <a:lnRef idx="0"/>
            <a:fillRef idx="0"/>
            <a:effectRef idx="0"/>
            <a:fontRef idx="minor"/>
          </p:style>
        </p:sp>
      </p:grpSp>
      <p:grpSp>
        <p:nvGrpSpPr>
          <p:cNvPr id="826" name="Group 5"/>
          <p:cNvGrpSpPr/>
          <p:nvPr/>
        </p:nvGrpSpPr>
        <p:grpSpPr>
          <a:xfrm>
            <a:off x="5890320" y="4846320"/>
            <a:ext cx="5812920" cy="766080"/>
            <a:chOff x="5890320" y="4846320"/>
            <a:chExt cx="5812920" cy="766080"/>
          </a:xfrm>
        </p:grpSpPr>
        <p:pic>
          <p:nvPicPr>
            <p:cNvPr id="827" name="" descr=""/>
            <p:cNvPicPr/>
            <p:nvPr/>
          </p:nvPicPr>
          <p:blipFill>
            <a:blip r:embed="rId2"/>
            <a:stretch/>
          </p:blipFill>
          <p:spPr>
            <a:xfrm>
              <a:off x="5890320" y="4846320"/>
              <a:ext cx="593280" cy="427320"/>
            </a:xfrm>
            <a:prstGeom prst="rect">
              <a:avLst/>
            </a:prstGeom>
            <a:ln>
              <a:noFill/>
            </a:ln>
          </p:spPr>
        </p:pic>
        <p:sp>
          <p:nvSpPr>
            <p:cNvPr id="828" name="CustomShape 6"/>
            <p:cNvSpPr/>
            <p:nvPr/>
          </p:nvSpPr>
          <p:spPr>
            <a:xfrm>
              <a:off x="6445440" y="4924440"/>
              <a:ext cx="525780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Open Sans"/>
                  <a:ea typeface="Open Sans"/>
                  <a:hlinkClick r:id="rId3"/>
                </a:rPr>
                <a:t>https://www.nature.com/articles/s41467-019-08987-4</a:t>
              </a:r>
              <a:r>
                <a:rPr b="0" lang="en-US" sz="1400" spc="-1" strike="noStrike">
                  <a:solidFill>
                    <a:srgbClr val="000000"/>
                  </a:solidFill>
                  <a:latin typeface="Open Sans"/>
                  <a:ea typeface="Open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822">
                                            <p:txEl>
                                              <p:pRg st="1" end="1"/>
                                            </p:txEl>
                                          </p:spTgt>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823"/>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826"/>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82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existing systems fail?</a:t>
            </a:r>
            <a:endParaRPr b="0" lang="en-US" sz="2800" spc="-1" strike="noStrike">
              <a:latin typeface="Arial"/>
            </a:endParaRPr>
          </a:p>
        </p:txBody>
      </p:sp>
      <p:sp>
        <p:nvSpPr>
          <p:cNvPr id="830" name="CustomShape 2"/>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Incorrect/incomplete datasets are a common root issue for failures. Data is hard!</a:t>
            </a:r>
            <a:endParaRPr b="0" lang="en-US" sz="2000" spc="-1" strike="noStrike">
              <a:latin typeface="Arial"/>
            </a:endParaRPr>
          </a:p>
        </p:txBody>
      </p:sp>
      <p:pic>
        <p:nvPicPr>
          <p:cNvPr id="831" name="" descr=""/>
          <p:cNvPicPr/>
          <p:nvPr/>
        </p:nvPicPr>
        <p:blipFill>
          <a:blip r:embed="rId1"/>
          <a:stretch/>
        </p:blipFill>
        <p:spPr>
          <a:xfrm>
            <a:off x="667440" y="2011680"/>
            <a:ext cx="7012800" cy="4395960"/>
          </a:xfrm>
          <a:prstGeom prst="rect">
            <a:avLst/>
          </a:prstGeom>
          <a:ln>
            <a:noFill/>
          </a:ln>
        </p:spPr>
      </p:pic>
      <p:grpSp>
        <p:nvGrpSpPr>
          <p:cNvPr id="832" name="Group 3"/>
          <p:cNvGrpSpPr/>
          <p:nvPr/>
        </p:nvGrpSpPr>
        <p:grpSpPr>
          <a:xfrm>
            <a:off x="7863840" y="2103120"/>
            <a:ext cx="2543040" cy="634320"/>
            <a:chOff x="7863840" y="2103120"/>
            <a:chExt cx="2543040" cy="634320"/>
          </a:xfrm>
        </p:grpSpPr>
        <p:sp>
          <p:nvSpPr>
            <p:cNvPr id="833" name="CustomShape 4"/>
            <p:cNvSpPr/>
            <p:nvPr/>
          </p:nvSpPr>
          <p:spPr>
            <a:xfrm>
              <a:off x="7863840" y="2103120"/>
              <a:ext cx="639360" cy="634320"/>
            </a:xfrm>
            <a:prstGeom prst="rect">
              <a:avLst/>
            </a:prstGeom>
            <a:pattFill prst="openDmnd">
              <a:fgClr>
                <a:srgbClr val="800000"/>
              </a:fgClr>
              <a:bgClr>
                <a:srgbClr val="ffffff"/>
              </a:bgClr>
            </a:pattFill>
            <a:ln>
              <a:solidFill>
                <a:srgbClr val="ff0000"/>
              </a:solidFill>
            </a:ln>
          </p:spPr>
          <p:style>
            <a:lnRef idx="0"/>
            <a:fillRef idx="0"/>
            <a:effectRef idx="0"/>
            <a:fontRef idx="minor"/>
          </p:style>
        </p:sp>
        <p:sp>
          <p:nvSpPr>
            <p:cNvPr id="834" name="CustomShape 5"/>
            <p:cNvSpPr/>
            <p:nvPr/>
          </p:nvSpPr>
          <p:spPr>
            <a:xfrm>
              <a:off x="8578800" y="2250000"/>
              <a:ext cx="1828080" cy="36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missing labels</a:t>
              </a:r>
              <a:endParaRPr b="0" lang="en-US" sz="1800" spc="-1" strike="noStrike">
                <a:latin typeface="Arial"/>
              </a:endParaRPr>
            </a:p>
          </p:txBody>
        </p:sp>
      </p:grpSp>
      <p:grpSp>
        <p:nvGrpSpPr>
          <p:cNvPr id="835" name="Group 6"/>
          <p:cNvGrpSpPr/>
          <p:nvPr/>
        </p:nvGrpSpPr>
        <p:grpSpPr>
          <a:xfrm>
            <a:off x="7955280" y="5577840"/>
            <a:ext cx="3931200" cy="456480"/>
            <a:chOff x="7955280" y="5577840"/>
            <a:chExt cx="3931200" cy="456480"/>
          </a:xfrm>
        </p:grpSpPr>
        <p:pic>
          <p:nvPicPr>
            <p:cNvPr id="836" name="" descr=""/>
            <p:cNvPicPr/>
            <p:nvPr/>
          </p:nvPicPr>
          <p:blipFill>
            <a:blip r:embed="rId2"/>
            <a:stretch/>
          </p:blipFill>
          <p:spPr>
            <a:xfrm>
              <a:off x="7955280" y="5577840"/>
              <a:ext cx="593280" cy="427320"/>
            </a:xfrm>
            <a:prstGeom prst="rect">
              <a:avLst/>
            </a:prstGeom>
            <a:ln>
              <a:noFill/>
            </a:ln>
          </p:spPr>
        </p:pic>
        <p:sp>
          <p:nvSpPr>
            <p:cNvPr id="837" name="CustomShape 7"/>
            <p:cNvSpPr/>
            <p:nvPr/>
          </p:nvSpPr>
          <p:spPr>
            <a:xfrm>
              <a:off x="8510400" y="5583960"/>
              <a:ext cx="3376080" cy="45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https://blog.roboflow.com/self-driving-car-dataset-missing-pedestrians/</a:t>
              </a:r>
              <a:r>
                <a:rPr b="0" lang="en-US" sz="1200" spc="-1" strike="noStrike">
                  <a:solidFill>
                    <a:srgbClr val="000000"/>
                  </a:solidFill>
                  <a:latin typeface="Open Sans"/>
                  <a:ea typeface="Open Sans"/>
                </a:rPr>
                <a:t> </a:t>
              </a:r>
              <a:endParaRPr b="0" lang="en-US" sz="1200" spc="-1" strike="noStrike">
                <a:latin typeface="Arial"/>
              </a:endParaRPr>
            </a:p>
          </p:txBody>
        </p:sp>
      </p:grpSp>
      <p:pic>
        <p:nvPicPr>
          <p:cNvPr id="838" name="" descr=""/>
          <p:cNvPicPr/>
          <p:nvPr/>
        </p:nvPicPr>
        <p:blipFill>
          <a:blip r:embed="rId4"/>
          <a:stretch/>
        </p:blipFill>
        <p:spPr>
          <a:xfrm>
            <a:off x="7772400" y="3630240"/>
            <a:ext cx="4205520" cy="1398240"/>
          </a:xfrm>
          <a:prstGeom prst="rect">
            <a:avLst/>
          </a:prstGeom>
          <a:ln>
            <a:noFill/>
          </a:ln>
        </p:spPr>
      </p:pic>
      <p:sp>
        <p:nvSpPr>
          <p:cNvPr id="839" name="CustomShape 8"/>
          <p:cNvSpPr/>
          <p:nvPr/>
        </p:nvSpPr>
        <p:spPr>
          <a:xfrm>
            <a:off x="9326880" y="3865680"/>
            <a:ext cx="2613600" cy="267120"/>
          </a:xfrm>
          <a:prstGeom prst="rect">
            <a:avLst/>
          </a:prstGeom>
          <a:solidFill>
            <a:srgbClr val="ffff00">
              <a:alpha val="30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831"/>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832"/>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835"/>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838"/>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existing systems fail?</a:t>
            </a:r>
            <a:endParaRPr b="0" lang="en-US" sz="2800" spc="-1" strike="noStrike">
              <a:latin typeface="Arial"/>
            </a:endParaRPr>
          </a:p>
        </p:txBody>
      </p:sp>
      <p:sp>
        <p:nvSpPr>
          <p:cNvPr id="841" name="CustomShape 2"/>
          <p:cNvSpPr/>
          <p:nvPr/>
        </p:nvSpPr>
        <p:spPr>
          <a:xfrm>
            <a:off x="374400" y="1276200"/>
            <a:ext cx="11225520" cy="573372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p:txBody>
      </p:sp>
      <p:sp>
        <p:nvSpPr>
          <p:cNvPr id="842" name="CustomShape 3"/>
          <p:cNvSpPr/>
          <p:nvPr/>
        </p:nvSpPr>
        <p:spPr>
          <a:xfrm>
            <a:off x="480600" y="993240"/>
            <a:ext cx="11225520" cy="5830560"/>
          </a:xfrm>
          <a:prstGeom prst="rect">
            <a:avLst/>
          </a:prstGeom>
          <a:noFill/>
          <a:ln>
            <a:noFill/>
          </a:ln>
        </p:spPr>
        <p:style>
          <a:lnRef idx="0"/>
          <a:fillRef idx="0"/>
          <a:effectRef idx="0"/>
          <a:fontRef idx="minor"/>
        </p:style>
      </p:sp>
      <p:pic>
        <p:nvPicPr>
          <p:cNvPr id="843" name="Picture 5_1" descr="Graphical user interface&#10;&#10;Description automatically generated with low confidence"/>
          <p:cNvPicPr/>
          <p:nvPr/>
        </p:nvPicPr>
        <p:blipFill>
          <a:blip r:embed="rId1"/>
          <a:stretch/>
        </p:blipFill>
        <p:spPr>
          <a:xfrm>
            <a:off x="2083680" y="2815200"/>
            <a:ext cx="7771680" cy="3078720"/>
          </a:xfrm>
          <a:prstGeom prst="rect">
            <a:avLst/>
          </a:prstGeom>
          <a:ln>
            <a:noFill/>
          </a:ln>
        </p:spPr>
      </p:pic>
      <p:grpSp>
        <p:nvGrpSpPr>
          <p:cNvPr id="844" name="Group 4"/>
          <p:cNvGrpSpPr/>
          <p:nvPr/>
        </p:nvGrpSpPr>
        <p:grpSpPr>
          <a:xfrm>
            <a:off x="2998080" y="6003000"/>
            <a:ext cx="6125400" cy="505080"/>
            <a:chOff x="2998080" y="6003000"/>
            <a:chExt cx="6125400" cy="505080"/>
          </a:xfrm>
        </p:grpSpPr>
        <p:pic>
          <p:nvPicPr>
            <p:cNvPr id="845" name="" descr=""/>
            <p:cNvPicPr/>
            <p:nvPr/>
          </p:nvPicPr>
          <p:blipFill>
            <a:blip r:embed="rId2"/>
            <a:stretch/>
          </p:blipFill>
          <p:spPr>
            <a:xfrm>
              <a:off x="2998080" y="6025320"/>
              <a:ext cx="593280" cy="427320"/>
            </a:xfrm>
            <a:prstGeom prst="rect">
              <a:avLst/>
            </a:prstGeom>
            <a:ln>
              <a:noFill/>
            </a:ln>
          </p:spPr>
        </p:pic>
        <p:sp>
          <p:nvSpPr>
            <p:cNvPr id="846" name="CustomShape 5"/>
            <p:cNvSpPr/>
            <p:nvPr/>
          </p:nvSpPr>
          <p:spPr>
            <a:xfrm>
              <a:off x="3553200" y="6003000"/>
              <a:ext cx="5570280" cy="50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https://openaccess.thecvf.com/content_ECCV_2018/papers/Lisa_Anne_Hendricks_Women_also_Snowboard_ECCV_2018_paper.pdf</a:t>
              </a:r>
              <a:r>
                <a:rPr b="0" lang="en-US" sz="1200" spc="-1" strike="noStrike">
                  <a:solidFill>
                    <a:srgbClr val="000000"/>
                  </a:solidFill>
                  <a:latin typeface="Open Sans"/>
                  <a:ea typeface="Open Sans"/>
                </a:rPr>
                <a:t> </a:t>
              </a: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p:txBody>
        </p:sp>
      </p:grpSp>
      <p:sp>
        <p:nvSpPr>
          <p:cNvPr id="847" name="CustomShape 6"/>
          <p:cNvSpPr/>
          <p:nvPr/>
        </p:nvSpPr>
        <p:spPr>
          <a:xfrm>
            <a:off x="374400" y="1240200"/>
            <a:ext cx="10972440" cy="4565160"/>
          </a:xfrm>
          <a:prstGeom prst="rect">
            <a:avLst/>
          </a:prstGeom>
          <a:noFill/>
          <a:ln>
            <a:noFill/>
          </a:ln>
        </p:spPr>
        <p:style>
          <a:lnRef idx="0"/>
          <a:fillRef idx="0"/>
          <a:effectRef idx="0"/>
          <a:fontRef idx="minor"/>
        </p:style>
        <p:txBody>
          <a:bodyPr lIns="90000" rIns="90000" tIns="45000" bIns="45000">
            <a:normAutofit/>
          </a:bodyPr>
          <a:p>
            <a:pPr marL="216000" indent="-2098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Some failures are obvious, but more pernicious failures look like </a:t>
            </a:r>
            <a:r>
              <a:rPr b="1" lang="en-US" sz="2000" spc="-1" strike="noStrike">
                <a:solidFill>
                  <a:srgbClr val="202b32"/>
                </a:solidFill>
                <a:latin typeface="Open Sans"/>
                <a:ea typeface="Open Sans"/>
              </a:rPr>
              <a:t>“getting the right answer for the wrong reasons”</a:t>
            </a:r>
            <a:endParaRPr b="0" lang="en-US" sz="2000" spc="-1" strike="noStrike">
              <a:latin typeface="Arial"/>
            </a:endParaRPr>
          </a:p>
          <a:p>
            <a:pPr lvl="1" marL="432000" indent="-215280">
              <a:lnSpc>
                <a:spcPct val="130000"/>
              </a:lnSpc>
              <a:spcBef>
                <a:spcPts val="1001"/>
              </a:spcBef>
              <a:buClr>
                <a:srgbClr val="000000"/>
              </a:buClr>
              <a:buSzPct val="45000"/>
              <a:buFont typeface="Wingdings" charset="2"/>
              <a:buChar char=""/>
              <a:tabLst>
                <a:tab algn="l" pos="0"/>
              </a:tabLst>
            </a:pPr>
            <a:r>
              <a:rPr b="0" lang="en-US" sz="2000" spc="-1" strike="noStrike">
                <a:solidFill>
                  <a:srgbClr val="202b32"/>
                </a:solidFill>
                <a:latin typeface="Open Sans"/>
                <a:ea typeface="Open Sans"/>
              </a:rPr>
              <a:t>Again: the learned bias may not be what a human being would have in mind!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How do existing systems fail?</a:t>
            </a:r>
            <a:endParaRPr b="0" lang="en-US" sz="2800" spc="-1" strike="noStrike">
              <a:latin typeface="Arial"/>
            </a:endParaRPr>
          </a:p>
        </p:txBody>
      </p:sp>
      <p:sp>
        <p:nvSpPr>
          <p:cNvPr id="849" name="CustomShape 2"/>
          <p:cNvSpPr/>
          <p:nvPr/>
        </p:nvSpPr>
        <p:spPr>
          <a:xfrm>
            <a:off x="374400" y="1276200"/>
            <a:ext cx="11225520" cy="573372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p:txBody>
      </p:sp>
      <p:sp>
        <p:nvSpPr>
          <p:cNvPr id="850" name="CustomShape 3"/>
          <p:cNvSpPr/>
          <p:nvPr/>
        </p:nvSpPr>
        <p:spPr>
          <a:xfrm>
            <a:off x="526680" y="1043280"/>
            <a:ext cx="11225520" cy="5733720"/>
          </a:xfrm>
          <a:prstGeom prst="rect">
            <a:avLst/>
          </a:prstGeom>
          <a:noFill/>
          <a:ln>
            <a:noFill/>
          </a:ln>
        </p:spPr>
        <p:style>
          <a:lnRef idx="0"/>
          <a:fillRef idx="0"/>
          <a:effectRef idx="0"/>
          <a:fontRef idx="minor"/>
        </p:style>
        <p:txBody>
          <a:bodyPr lIns="90000" rIns="90000" tIns="45000" bIns="45000">
            <a:normAutofit/>
          </a:bodyPr>
          <a:p>
            <a:pPr marL="240840" indent="-236160">
              <a:lnSpc>
                <a:spcPct val="120000"/>
              </a:lnSpc>
              <a:spcBef>
                <a:spcPts val="1001"/>
              </a:spcBef>
              <a:buClr>
                <a:srgbClr val="39a7bf"/>
              </a:buClr>
              <a:buFont typeface="Arial"/>
              <a:buChar char="•"/>
            </a:pPr>
            <a:r>
              <a:rPr b="0" lang="en-US" sz="2000" spc="-1" strike="noStrike">
                <a:solidFill>
                  <a:srgbClr val="000000"/>
                </a:solidFill>
                <a:latin typeface="Open Sans"/>
                <a:ea typeface="Open Sans"/>
              </a:rPr>
              <a:t>Of 232 algorithms for diagnosing patients or predicting COVID severity, only </a:t>
            </a:r>
            <a:r>
              <a:rPr b="1" lang="en-US" sz="2000" spc="-1" strike="noStrike">
                <a:solidFill>
                  <a:srgbClr val="000000"/>
                </a:solidFill>
                <a:latin typeface="Open Sans"/>
                <a:ea typeface="Open Sans"/>
              </a:rPr>
              <a:t>2</a:t>
            </a:r>
            <a:r>
              <a:rPr b="0" lang="en-US" sz="2000" spc="-1" strike="noStrike">
                <a:solidFill>
                  <a:srgbClr val="000000"/>
                </a:solidFill>
                <a:latin typeface="Open Sans"/>
                <a:ea typeface="Open Sans"/>
              </a:rPr>
              <a:t> were promising enough to explore further (</a:t>
            </a:r>
            <a:r>
              <a:rPr b="0" lang="fr-FR" sz="2000" spc="-1" strike="noStrike">
                <a:solidFill>
                  <a:srgbClr val="000000"/>
                </a:solidFill>
                <a:latin typeface="Open Sans"/>
                <a:ea typeface="Open Sans"/>
              </a:rPr>
              <a:t>Wyants </a:t>
            </a:r>
            <a:r>
              <a:rPr b="0" i="1" lang="fr-FR" sz="2000" spc="-1" strike="noStrike">
                <a:solidFill>
                  <a:srgbClr val="000000"/>
                </a:solidFill>
                <a:latin typeface="Open Sans"/>
                <a:ea typeface="Open Sans"/>
              </a:rPr>
              <a:t>et al. </a:t>
            </a:r>
            <a:r>
              <a:rPr b="0" lang="fr-FR" sz="2000" spc="-1" strike="noStrike">
                <a:solidFill>
                  <a:srgbClr val="000000"/>
                </a:solidFill>
                <a:latin typeface="Open Sans"/>
                <a:ea typeface="Open Sans"/>
              </a:rPr>
              <a:t>BMJ, 2020)</a:t>
            </a:r>
            <a:endParaRPr b="0" lang="en-US" sz="2000" spc="-1" strike="noStrike">
              <a:latin typeface="Arial"/>
            </a:endParaRPr>
          </a:p>
          <a:p>
            <a:pPr marL="240840" indent="-236160">
              <a:lnSpc>
                <a:spcPct val="120000"/>
              </a:lnSpc>
              <a:spcBef>
                <a:spcPts val="1001"/>
              </a:spcBef>
              <a:buClr>
                <a:srgbClr val="39a7bf"/>
              </a:buClr>
              <a:buFont typeface="Arial"/>
              <a:buChar char="•"/>
            </a:pPr>
            <a:r>
              <a:rPr b="0" lang="en-US" sz="2000" spc="-1" strike="noStrike">
                <a:solidFill>
                  <a:srgbClr val="000000"/>
                </a:solidFill>
                <a:latin typeface="Open Sans"/>
                <a:ea typeface="Open Sans"/>
              </a:rPr>
              <a:t>Of 415 computer vision models for diagnosing and predicting COVID, </a:t>
            </a:r>
            <a:r>
              <a:rPr b="1" lang="en-US" sz="2000" spc="-1" strike="noStrike">
                <a:solidFill>
                  <a:srgbClr val="000000"/>
                </a:solidFill>
                <a:latin typeface="Open Sans"/>
                <a:ea typeface="Open Sans"/>
              </a:rPr>
              <a:t>none</a:t>
            </a:r>
            <a:r>
              <a:rPr b="0" lang="en-US" sz="2000" spc="-1" strike="noStrike">
                <a:solidFill>
                  <a:srgbClr val="000000"/>
                </a:solidFill>
                <a:latin typeface="Open Sans"/>
                <a:ea typeface="Open Sans"/>
              </a:rPr>
              <a:t> were fit for deployment in real world settings (Roberts </a:t>
            </a:r>
            <a:r>
              <a:rPr b="0" i="1" lang="en-US" sz="2000" spc="-1" strike="noStrike">
                <a:solidFill>
                  <a:srgbClr val="000000"/>
                </a:solidFill>
                <a:latin typeface="Open Sans"/>
                <a:ea typeface="Open Sans"/>
              </a:rPr>
              <a:t>et al. </a:t>
            </a:r>
            <a:r>
              <a:rPr b="0" lang="en-US" sz="2000" spc="-1" strike="noStrike">
                <a:solidFill>
                  <a:srgbClr val="000000"/>
                </a:solidFill>
                <a:latin typeface="Open Sans"/>
                <a:ea typeface="Open Sans"/>
              </a:rPr>
              <a:t>Nature Machine Intelligence, 2021)</a:t>
            </a: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marL="240840" indent="-236160">
              <a:lnSpc>
                <a:spcPct val="120000"/>
              </a:lnSpc>
              <a:spcBef>
                <a:spcPts val="1001"/>
              </a:spcBef>
              <a:buClr>
                <a:srgbClr val="39a7bf"/>
              </a:buClr>
              <a:buFont typeface="Arial"/>
              <a:buChar char="•"/>
            </a:pPr>
            <a:r>
              <a:rPr b="0" lang="en-US" sz="2000" spc="-1" strike="noStrike">
                <a:solidFill>
                  <a:srgbClr val="000000"/>
                </a:solidFill>
                <a:latin typeface="Open Sans"/>
                <a:ea typeface="Open Sans"/>
              </a:rPr>
              <a:t> </a:t>
            </a: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tabLst>
                <a:tab algn="l" pos="0"/>
              </a:tabLst>
            </a:pPr>
            <a:endParaRPr b="0" lang="en-US" sz="2000" spc="-1" strike="noStrike">
              <a:latin typeface="Arial"/>
            </a:endParaRPr>
          </a:p>
          <a:p>
            <a:pPr>
              <a:lnSpc>
                <a:spcPct val="120000"/>
              </a:lnSpc>
              <a:spcBef>
                <a:spcPts val="1001"/>
              </a:spcBef>
              <a:tabLst>
                <a:tab algn="l" pos="0"/>
              </a:tabLst>
            </a:pPr>
            <a:endParaRPr b="0" lang="en-US" sz="2000" spc="-1" strike="noStrike">
              <a:latin typeface="Arial"/>
            </a:endParaRPr>
          </a:p>
          <a:p>
            <a:pPr>
              <a:lnSpc>
                <a:spcPct val="120000"/>
              </a:lnSpc>
              <a:spcBef>
                <a:spcPts val="1001"/>
              </a:spcBef>
              <a:tabLst>
                <a:tab algn="l" pos="0"/>
              </a:tabLst>
            </a:pPr>
            <a:endParaRPr b="0" lang="en-US" sz="2000" spc="-1" strike="noStrike">
              <a:latin typeface="Arial"/>
            </a:endParaRPr>
          </a:p>
          <a:p>
            <a:pPr>
              <a:lnSpc>
                <a:spcPct val="120000"/>
              </a:lnSpc>
              <a:spcBef>
                <a:spcPts val="1001"/>
              </a:spcBef>
              <a:tabLst>
                <a:tab algn="l" pos="0"/>
              </a:tabLst>
            </a:pPr>
            <a:endParaRPr b="0" lang="en-US" sz="2000" spc="-1" strike="noStrike">
              <a:latin typeface="Arial"/>
            </a:endParaRPr>
          </a:p>
        </p:txBody>
      </p:sp>
      <p:pic>
        <p:nvPicPr>
          <p:cNvPr id="851" name="Picture 8_1" descr="Graphical user interface, website&#10;&#10;Description automatically generated"/>
          <p:cNvPicPr/>
          <p:nvPr/>
        </p:nvPicPr>
        <p:blipFill>
          <a:blip r:embed="rId1"/>
          <a:stretch/>
        </p:blipFill>
        <p:spPr>
          <a:xfrm>
            <a:off x="2795760" y="3187080"/>
            <a:ext cx="6729840" cy="2735640"/>
          </a:xfrm>
          <a:prstGeom prst="rect">
            <a:avLst/>
          </a:prstGeom>
          <a:ln>
            <a:noFill/>
          </a:ln>
        </p:spPr>
      </p:pic>
      <p:grpSp>
        <p:nvGrpSpPr>
          <p:cNvPr id="852" name="Group 4"/>
          <p:cNvGrpSpPr/>
          <p:nvPr/>
        </p:nvGrpSpPr>
        <p:grpSpPr>
          <a:xfrm>
            <a:off x="3108960" y="6035040"/>
            <a:ext cx="3016440" cy="505080"/>
            <a:chOff x="3108960" y="6035040"/>
            <a:chExt cx="3016440" cy="505080"/>
          </a:xfrm>
        </p:grpSpPr>
        <p:pic>
          <p:nvPicPr>
            <p:cNvPr id="853" name="" descr=""/>
            <p:cNvPicPr/>
            <p:nvPr/>
          </p:nvPicPr>
          <p:blipFill>
            <a:blip r:embed="rId2"/>
            <a:stretch/>
          </p:blipFill>
          <p:spPr>
            <a:xfrm>
              <a:off x="3108960" y="6057360"/>
              <a:ext cx="593280" cy="427320"/>
            </a:xfrm>
            <a:prstGeom prst="rect">
              <a:avLst/>
            </a:prstGeom>
            <a:ln>
              <a:noFill/>
            </a:ln>
          </p:spPr>
        </p:pic>
        <p:sp>
          <p:nvSpPr>
            <p:cNvPr id="854" name="CustomShape 5"/>
            <p:cNvSpPr/>
            <p:nvPr/>
          </p:nvSpPr>
          <p:spPr>
            <a:xfrm>
              <a:off x="3664080" y="6035040"/>
              <a:ext cx="2461320" cy="50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https://www.nature.com/articles/s42256-021-00338-7</a:t>
              </a:r>
              <a:r>
                <a:rPr b="0" lang="en-US" sz="1200" spc="-1" strike="noStrike">
                  <a:solidFill>
                    <a:srgbClr val="000000"/>
                  </a:solidFill>
                  <a:latin typeface="Open Sans"/>
                  <a:ea typeface="Open Sans"/>
                </a:rPr>
                <a:t> </a:t>
              </a:r>
              <a:endParaRPr b="0" lang="en-US" sz="1200" spc="-1" strike="noStrike">
                <a:latin typeface="Arial"/>
              </a:endParaRPr>
            </a:p>
          </p:txBody>
        </p:sp>
      </p:grpSp>
      <p:grpSp>
        <p:nvGrpSpPr>
          <p:cNvPr id="855" name="Group 6"/>
          <p:cNvGrpSpPr/>
          <p:nvPr/>
        </p:nvGrpSpPr>
        <p:grpSpPr>
          <a:xfrm>
            <a:off x="6492240" y="6035040"/>
            <a:ext cx="3016440" cy="505080"/>
            <a:chOff x="6492240" y="6035040"/>
            <a:chExt cx="3016440" cy="505080"/>
          </a:xfrm>
        </p:grpSpPr>
        <p:pic>
          <p:nvPicPr>
            <p:cNvPr id="856" name="" descr=""/>
            <p:cNvPicPr/>
            <p:nvPr/>
          </p:nvPicPr>
          <p:blipFill>
            <a:blip r:embed="rId4"/>
            <a:stretch/>
          </p:blipFill>
          <p:spPr>
            <a:xfrm>
              <a:off x="6492240" y="6057360"/>
              <a:ext cx="593280" cy="427320"/>
            </a:xfrm>
            <a:prstGeom prst="rect">
              <a:avLst/>
            </a:prstGeom>
            <a:ln>
              <a:noFill/>
            </a:ln>
          </p:spPr>
        </p:pic>
        <p:sp>
          <p:nvSpPr>
            <p:cNvPr id="857" name="CustomShape 7"/>
            <p:cNvSpPr/>
            <p:nvPr/>
          </p:nvSpPr>
          <p:spPr>
            <a:xfrm>
              <a:off x="7047360" y="6035040"/>
              <a:ext cx="2461320" cy="50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5"/>
                </a:rPr>
                <a:t>https://www.nature.com/articles/s42256-021-00307-0</a:t>
              </a:r>
              <a:r>
                <a:rPr b="0" lang="en-US" sz="1200" spc="-1" strike="noStrike">
                  <a:solidFill>
                    <a:srgbClr val="000000"/>
                  </a:solidFill>
                  <a:latin typeface="Open Sans"/>
                  <a:ea typeface="Open Sans"/>
                </a:rPr>
                <a:t> </a:t>
              </a:r>
              <a:endParaRPr b="0" lang="en-US" sz="1200" spc="-1" strike="noStrike">
                <a:latin typeface="Arial"/>
              </a:endParaRPr>
            </a:p>
          </p:txBody>
        </p:sp>
      </p:gr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CustomShape 1"/>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859" name="CustomShape 2"/>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860" name="CustomShape 3"/>
          <p:cNvSpPr/>
          <p:nvPr/>
        </p:nvSpPr>
        <p:spPr>
          <a:xfrm>
            <a:off x="2046960" y="2444040"/>
            <a:ext cx="760716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How can we understand?</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Going backwards</a:t>
            </a:r>
            <a:endParaRPr b="0" lang="en-US" sz="2800" spc="-1" strike="noStrike">
              <a:latin typeface="Arial"/>
            </a:endParaRPr>
          </a:p>
        </p:txBody>
      </p:sp>
      <p:sp>
        <p:nvSpPr>
          <p:cNvPr id="862" name="CustomShape 2"/>
          <p:cNvSpPr/>
          <p:nvPr/>
        </p:nvSpPr>
        <p:spPr>
          <a:xfrm>
            <a:off x="374400" y="1276200"/>
            <a:ext cx="11225520" cy="573372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p:txBody>
      </p:sp>
      <p:sp>
        <p:nvSpPr>
          <p:cNvPr id="863" name="CustomShape 3"/>
          <p:cNvSpPr/>
          <p:nvPr/>
        </p:nvSpPr>
        <p:spPr>
          <a:xfrm>
            <a:off x="526680" y="1043280"/>
            <a:ext cx="1122552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The principle of </a:t>
            </a:r>
            <a:r>
              <a:rPr b="1" lang="en-US" sz="2000" spc="-1" strike="noStrike">
                <a:solidFill>
                  <a:srgbClr val="000000"/>
                </a:solidFill>
                <a:latin typeface="Open Sans"/>
                <a:ea typeface="Open Sans"/>
              </a:rPr>
              <a:t>backpropagation</a:t>
            </a:r>
            <a:r>
              <a:rPr b="0" lang="en-US" sz="2000" spc="-1" strike="noStrike">
                <a:solidFill>
                  <a:srgbClr val="000000"/>
                </a:solidFill>
                <a:latin typeface="Open Sans"/>
                <a:ea typeface="Open Sans"/>
              </a:rPr>
              <a:t> used for training can also be used to determine which parts of an input are most relevant to an inference</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0" lang="en-US" sz="2000" spc="-1" strike="noStrike">
                <a:solidFill>
                  <a:srgbClr val="000000"/>
                </a:solidFill>
                <a:latin typeface="Open Sans"/>
                <a:ea typeface="Open Sans"/>
              </a:rPr>
              <a:t>Example: the </a:t>
            </a:r>
            <a:r>
              <a:rPr b="1" lang="en-US" sz="2000" spc="-1" strike="noStrike">
                <a:solidFill>
                  <a:srgbClr val="000000"/>
                </a:solidFill>
                <a:latin typeface="Open Sans"/>
                <a:ea typeface="Open Sans"/>
              </a:rPr>
              <a:t>gradient</a:t>
            </a:r>
            <a:r>
              <a:rPr b="0" lang="en-US" sz="2000" spc="-1" strike="noStrike">
                <a:solidFill>
                  <a:srgbClr val="000000"/>
                </a:solidFill>
                <a:latin typeface="Open Sans"/>
                <a:ea typeface="Open Sans"/>
              </a:rPr>
              <a:t> here tells us the importance of each pixel in this image being classified as a panda.</a:t>
            </a:r>
            <a:endParaRPr b="0" lang="en-US" sz="2000" spc="-1" strike="noStrike">
              <a:latin typeface="Arial"/>
            </a:endParaRPr>
          </a:p>
        </p:txBody>
      </p:sp>
      <p:grpSp>
        <p:nvGrpSpPr>
          <p:cNvPr id="864" name="Group 4"/>
          <p:cNvGrpSpPr/>
          <p:nvPr/>
        </p:nvGrpSpPr>
        <p:grpSpPr>
          <a:xfrm>
            <a:off x="1097280" y="3078360"/>
            <a:ext cx="10252440" cy="2692440"/>
            <a:chOff x="1097280" y="3078360"/>
            <a:chExt cx="10252440" cy="2692440"/>
          </a:xfrm>
        </p:grpSpPr>
        <p:pic>
          <p:nvPicPr>
            <p:cNvPr id="865" name="" descr=""/>
            <p:cNvPicPr/>
            <p:nvPr/>
          </p:nvPicPr>
          <p:blipFill>
            <a:blip r:embed="rId1"/>
            <a:stretch/>
          </p:blipFill>
          <p:spPr>
            <a:xfrm>
              <a:off x="4781880" y="3096720"/>
              <a:ext cx="2589480" cy="2669400"/>
            </a:xfrm>
            <a:prstGeom prst="rect">
              <a:avLst/>
            </a:prstGeom>
            <a:ln>
              <a:noFill/>
            </a:ln>
          </p:spPr>
        </p:pic>
        <p:pic>
          <p:nvPicPr>
            <p:cNvPr id="866" name="" descr=""/>
            <p:cNvPicPr/>
            <p:nvPr/>
          </p:nvPicPr>
          <p:blipFill>
            <a:blip r:embed="rId2"/>
            <a:stretch/>
          </p:blipFill>
          <p:spPr>
            <a:xfrm>
              <a:off x="8497080" y="3096720"/>
              <a:ext cx="2852640" cy="2674080"/>
            </a:xfrm>
            <a:prstGeom prst="rect">
              <a:avLst/>
            </a:prstGeom>
            <a:ln>
              <a:noFill/>
            </a:ln>
          </p:spPr>
        </p:pic>
        <p:pic>
          <p:nvPicPr>
            <p:cNvPr id="867" name="" descr=""/>
            <p:cNvPicPr/>
            <p:nvPr/>
          </p:nvPicPr>
          <p:blipFill>
            <a:blip r:embed="rId3"/>
            <a:stretch/>
          </p:blipFill>
          <p:spPr>
            <a:xfrm>
              <a:off x="1097280" y="3078360"/>
              <a:ext cx="2847240" cy="2669400"/>
            </a:xfrm>
            <a:prstGeom prst="rect">
              <a:avLst/>
            </a:prstGeom>
            <a:ln>
              <a:noFill/>
            </a:ln>
          </p:spPr>
        </p:pic>
        <p:sp>
          <p:nvSpPr>
            <p:cNvPr id="868" name="CustomShape 5"/>
            <p:cNvSpPr/>
            <p:nvPr/>
          </p:nvSpPr>
          <p:spPr>
            <a:xfrm>
              <a:off x="4219560" y="4062600"/>
              <a:ext cx="365040" cy="770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800" spc="-1" strike="noStrike">
                  <a:solidFill>
                    <a:srgbClr val="000000"/>
                  </a:solidFill>
                  <a:latin typeface="Arial"/>
                  <a:ea typeface="DejaVu Sans"/>
                </a:rPr>
                <a:t>-</a:t>
              </a:r>
              <a:endParaRPr b="0" lang="en-US" sz="4800" spc="-1" strike="noStrike">
                <a:latin typeface="Arial"/>
              </a:endParaRPr>
            </a:p>
          </p:txBody>
        </p:sp>
        <p:sp>
          <p:nvSpPr>
            <p:cNvPr id="869" name="CustomShape 6"/>
            <p:cNvSpPr/>
            <p:nvPr/>
          </p:nvSpPr>
          <p:spPr>
            <a:xfrm>
              <a:off x="7797240" y="4102560"/>
              <a:ext cx="547920" cy="770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800" spc="-1" strike="noStrike">
                  <a:solidFill>
                    <a:srgbClr val="000000"/>
                  </a:solidFill>
                  <a:latin typeface="Arial"/>
                  <a:ea typeface="DejaVu Sans"/>
                </a:rPr>
                <a:t>=</a:t>
              </a:r>
              <a:endParaRPr b="0" lang="en-US" sz="4800" spc="-1" strike="noStrike">
                <a:latin typeface="Arial"/>
              </a:endParaRPr>
            </a:p>
          </p:txBody>
        </p:sp>
      </p:grpSp>
      <p:grpSp>
        <p:nvGrpSpPr>
          <p:cNvPr id="870" name="Group 7"/>
          <p:cNvGrpSpPr/>
          <p:nvPr/>
        </p:nvGrpSpPr>
        <p:grpSpPr>
          <a:xfrm>
            <a:off x="2142720" y="5943600"/>
            <a:ext cx="8046000" cy="427320"/>
            <a:chOff x="2142720" y="5943600"/>
            <a:chExt cx="8046000" cy="427320"/>
          </a:xfrm>
        </p:grpSpPr>
        <p:pic>
          <p:nvPicPr>
            <p:cNvPr id="871" name="" descr=""/>
            <p:cNvPicPr/>
            <p:nvPr/>
          </p:nvPicPr>
          <p:blipFill>
            <a:blip r:embed="rId4"/>
            <a:stretch/>
          </p:blipFill>
          <p:spPr>
            <a:xfrm>
              <a:off x="2142720" y="5943600"/>
              <a:ext cx="593280" cy="427320"/>
            </a:xfrm>
            <a:prstGeom prst="rect">
              <a:avLst/>
            </a:prstGeom>
            <a:ln>
              <a:noFill/>
            </a:ln>
          </p:spPr>
        </p:pic>
        <p:sp>
          <p:nvSpPr>
            <p:cNvPr id="872" name="CustomShape 8"/>
            <p:cNvSpPr/>
            <p:nvPr/>
          </p:nvSpPr>
          <p:spPr>
            <a:xfrm>
              <a:off x="2690640" y="5995800"/>
              <a:ext cx="7498080" cy="37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5"/>
                </a:rPr>
                <a:t>https://codewords.recurse.com/issues/five/why-do-neural-networks-think-a-panda-is-a-vulture</a:t>
              </a:r>
              <a:r>
                <a:rPr b="0" lang="en-US" sz="1200" spc="-1" strike="noStrike">
                  <a:solidFill>
                    <a:srgbClr val="000000"/>
                  </a:solidFill>
                  <a:latin typeface="Open Sans"/>
                  <a:ea typeface="Open Sans"/>
                </a:rPr>
                <a:t> </a:t>
              </a:r>
              <a:endParaRPr b="0" lang="en-US" sz="1200" spc="-1" strike="noStrike">
                <a:latin typeface="Arial"/>
              </a:endParaRPr>
            </a:p>
          </p:txBody>
        </p:sp>
      </p:grpSp>
    </p:spTree>
  </p:cSld>
  <mc:AlternateContent>
    <mc:Choice Requires="p14">
      <p:transition spd="slow" p14:dur="2000"/>
    </mc:Choice>
    <mc:Fallback>
      <p:transition spd="slow"/>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863">
                                            <p:txEl>
                                              <p:pRg st="1" end="1"/>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864"/>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Going backwards</a:t>
            </a:r>
            <a:endParaRPr b="0" lang="en-US" sz="2800" spc="-1" strike="noStrike">
              <a:latin typeface="Arial"/>
            </a:endParaRPr>
          </a:p>
        </p:txBody>
      </p:sp>
      <p:sp>
        <p:nvSpPr>
          <p:cNvPr id="874" name="CustomShape 2"/>
          <p:cNvSpPr/>
          <p:nvPr/>
        </p:nvSpPr>
        <p:spPr>
          <a:xfrm>
            <a:off x="374400" y="1276200"/>
            <a:ext cx="11225520" cy="573372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a:p>
            <a:pPr>
              <a:lnSpc>
                <a:spcPct val="120000"/>
              </a:lnSpc>
              <a:spcBef>
                <a:spcPts val="1001"/>
              </a:spcBef>
              <a:tabLst>
                <a:tab algn="l" pos="0"/>
              </a:tabLst>
            </a:pPr>
            <a:endParaRPr b="0" lang="en-US" sz="1800" spc="-1" strike="noStrike">
              <a:latin typeface="Arial"/>
            </a:endParaRPr>
          </a:p>
        </p:txBody>
      </p:sp>
      <p:sp>
        <p:nvSpPr>
          <p:cNvPr id="875" name="CustomShape 3"/>
          <p:cNvSpPr/>
          <p:nvPr/>
        </p:nvSpPr>
        <p:spPr>
          <a:xfrm>
            <a:off x="526680" y="1115280"/>
            <a:ext cx="852516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For models built with PyTorch, the library </a:t>
            </a:r>
            <a:r>
              <a:rPr b="1" lang="en-US" sz="2000" spc="-1" strike="noStrike">
                <a:solidFill>
                  <a:srgbClr val="000000"/>
                </a:solidFill>
                <a:latin typeface="Open Sans"/>
                <a:ea typeface="Open Sans"/>
              </a:rPr>
              <a:t>Captum</a:t>
            </a:r>
            <a:r>
              <a:rPr b="0" lang="en-US" sz="2000" spc="-1" strike="noStrike">
                <a:solidFill>
                  <a:srgbClr val="000000"/>
                </a:solidFill>
                <a:latin typeface="Open Sans"/>
                <a:ea typeface="Open Sans"/>
              </a:rPr>
              <a:t> provides some ‘out of the box’ tools for generating these </a:t>
            </a:r>
            <a:r>
              <a:rPr b="1" lang="en-US" sz="2000" spc="-1" strike="noStrike">
                <a:solidFill>
                  <a:srgbClr val="000000"/>
                </a:solidFill>
                <a:latin typeface="Open Sans"/>
                <a:ea typeface="Open Sans"/>
              </a:rPr>
              <a:t>attributions</a:t>
            </a:r>
            <a:endParaRPr b="0" lang="en-US" sz="2000" spc="-1" strike="noStrike">
              <a:latin typeface="Arial"/>
            </a:endParaRPr>
          </a:p>
        </p:txBody>
      </p:sp>
      <p:grpSp>
        <p:nvGrpSpPr>
          <p:cNvPr id="876" name="Group 4"/>
          <p:cNvGrpSpPr/>
          <p:nvPr/>
        </p:nvGrpSpPr>
        <p:grpSpPr>
          <a:xfrm>
            <a:off x="2797560" y="5972760"/>
            <a:ext cx="4974120" cy="427320"/>
            <a:chOff x="2797560" y="5972760"/>
            <a:chExt cx="4974120" cy="427320"/>
          </a:xfrm>
        </p:grpSpPr>
        <p:pic>
          <p:nvPicPr>
            <p:cNvPr id="877" name="" descr=""/>
            <p:cNvPicPr/>
            <p:nvPr/>
          </p:nvPicPr>
          <p:blipFill>
            <a:blip r:embed="rId1"/>
            <a:stretch/>
          </p:blipFill>
          <p:spPr>
            <a:xfrm>
              <a:off x="2797560" y="5972760"/>
              <a:ext cx="593280" cy="427320"/>
            </a:xfrm>
            <a:prstGeom prst="rect">
              <a:avLst/>
            </a:prstGeom>
            <a:ln>
              <a:noFill/>
            </a:ln>
          </p:spPr>
        </p:pic>
        <p:sp>
          <p:nvSpPr>
            <p:cNvPr id="878" name="CustomShape 5"/>
            <p:cNvSpPr/>
            <p:nvPr/>
          </p:nvSpPr>
          <p:spPr>
            <a:xfrm>
              <a:off x="3345480" y="6024960"/>
              <a:ext cx="4426200" cy="37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2"/>
                </a:rPr>
                <a:t>https://captum.ai/tutorials/Resnet_TorchVision_Interpret</a:t>
              </a:r>
              <a:r>
                <a:rPr b="0" lang="en-US" sz="1200" spc="-1" strike="noStrike">
                  <a:solidFill>
                    <a:srgbClr val="000000"/>
                  </a:solidFill>
                  <a:latin typeface="Open Sans"/>
                  <a:ea typeface="Open Sans"/>
                </a:rPr>
                <a:t> </a:t>
              </a:r>
              <a:endParaRPr b="0" lang="en-US" sz="1200" spc="-1" strike="noStrike">
                <a:latin typeface="Arial"/>
              </a:endParaRPr>
            </a:p>
          </p:txBody>
        </p:sp>
      </p:grpSp>
      <p:pic>
        <p:nvPicPr>
          <p:cNvPr id="879" name="" descr=""/>
          <p:cNvPicPr/>
          <p:nvPr/>
        </p:nvPicPr>
        <p:blipFill>
          <a:blip r:embed="rId3"/>
          <a:stretch/>
        </p:blipFill>
        <p:spPr>
          <a:xfrm>
            <a:off x="502200" y="2194560"/>
            <a:ext cx="8610120" cy="3382560"/>
          </a:xfrm>
          <a:prstGeom prst="rect">
            <a:avLst/>
          </a:prstGeom>
          <a:ln>
            <a:noFill/>
          </a:ln>
        </p:spPr>
      </p:pic>
      <p:grpSp>
        <p:nvGrpSpPr>
          <p:cNvPr id="880" name="Group 6"/>
          <p:cNvGrpSpPr/>
          <p:nvPr/>
        </p:nvGrpSpPr>
        <p:grpSpPr>
          <a:xfrm>
            <a:off x="9144000" y="1043280"/>
            <a:ext cx="2791080" cy="5559480"/>
            <a:chOff x="9144000" y="1043280"/>
            <a:chExt cx="2791080" cy="5559480"/>
          </a:xfrm>
        </p:grpSpPr>
        <p:pic>
          <p:nvPicPr>
            <p:cNvPr id="881" name="" descr=""/>
            <p:cNvPicPr/>
            <p:nvPr/>
          </p:nvPicPr>
          <p:blipFill>
            <a:blip r:embed="rId4"/>
            <a:srcRect l="0" t="0" r="50719" b="0"/>
            <a:stretch/>
          </p:blipFill>
          <p:spPr>
            <a:xfrm>
              <a:off x="9221040" y="1043280"/>
              <a:ext cx="2665440" cy="2999160"/>
            </a:xfrm>
            <a:prstGeom prst="rect">
              <a:avLst/>
            </a:prstGeom>
            <a:ln>
              <a:noFill/>
            </a:ln>
          </p:spPr>
        </p:pic>
        <p:pic>
          <p:nvPicPr>
            <p:cNvPr id="882" name="" descr=""/>
            <p:cNvPicPr/>
            <p:nvPr/>
          </p:nvPicPr>
          <p:blipFill>
            <a:blip r:embed="rId5"/>
            <a:srcRect l="48396" t="0" r="0" b="0"/>
            <a:stretch/>
          </p:blipFill>
          <p:spPr>
            <a:xfrm>
              <a:off x="9144000" y="3603600"/>
              <a:ext cx="2791080" cy="2999160"/>
            </a:xfrm>
            <a:prstGeom prst="rect">
              <a:avLst/>
            </a:prstGeom>
            <a:ln>
              <a:noFill/>
            </a:ln>
          </p:spPr>
        </p:pic>
      </p:gr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Going backwards (text)</a:t>
            </a:r>
            <a:endParaRPr b="0" lang="en-US" sz="2800" spc="-1" strike="noStrike">
              <a:latin typeface="Arial"/>
            </a:endParaRPr>
          </a:p>
        </p:txBody>
      </p:sp>
      <p:sp>
        <p:nvSpPr>
          <p:cNvPr id="884" name="CustomShape 2"/>
          <p:cNvSpPr/>
          <p:nvPr/>
        </p:nvSpPr>
        <p:spPr>
          <a:xfrm>
            <a:off x="374400" y="1276200"/>
            <a:ext cx="11225520" cy="5733720"/>
          </a:xfrm>
          <a:prstGeom prst="rect">
            <a:avLst/>
          </a:prstGeom>
          <a:noFill/>
          <a:ln>
            <a:noFill/>
          </a:ln>
        </p:spPr>
        <p:style>
          <a:lnRef idx="0"/>
          <a:fillRef idx="0"/>
          <a:effectRef idx="0"/>
          <a:fontRef idx="minor"/>
        </p:style>
      </p:sp>
      <p:sp>
        <p:nvSpPr>
          <p:cNvPr id="885" name="CustomShape 3"/>
          <p:cNvSpPr/>
          <p:nvPr/>
        </p:nvSpPr>
        <p:spPr>
          <a:xfrm>
            <a:off x="526680" y="1043280"/>
            <a:ext cx="11225520" cy="5733720"/>
          </a:xfrm>
          <a:prstGeom prst="rect">
            <a:avLst/>
          </a:prstGeom>
          <a:noFill/>
          <a:ln>
            <a:noFill/>
          </a:ln>
        </p:spPr>
        <p:style>
          <a:lnRef idx="0"/>
          <a:fillRef idx="0"/>
          <a:effectRef idx="0"/>
          <a:fontRef idx="minor"/>
        </p:style>
      </p:sp>
      <p:grpSp>
        <p:nvGrpSpPr>
          <p:cNvPr id="886" name="Group 4"/>
          <p:cNvGrpSpPr/>
          <p:nvPr/>
        </p:nvGrpSpPr>
        <p:grpSpPr>
          <a:xfrm>
            <a:off x="3868920" y="6209280"/>
            <a:ext cx="4817160" cy="427320"/>
            <a:chOff x="3868920" y="6209280"/>
            <a:chExt cx="4817160" cy="427320"/>
          </a:xfrm>
        </p:grpSpPr>
        <p:pic>
          <p:nvPicPr>
            <p:cNvPr id="887" name="" descr=""/>
            <p:cNvPicPr/>
            <p:nvPr/>
          </p:nvPicPr>
          <p:blipFill>
            <a:blip r:embed="rId1"/>
            <a:stretch/>
          </p:blipFill>
          <p:spPr>
            <a:xfrm>
              <a:off x="3868920" y="6209280"/>
              <a:ext cx="412920" cy="427320"/>
            </a:xfrm>
            <a:prstGeom prst="rect">
              <a:avLst/>
            </a:prstGeom>
            <a:ln>
              <a:noFill/>
            </a:ln>
          </p:spPr>
        </p:pic>
        <p:sp>
          <p:nvSpPr>
            <p:cNvPr id="888" name="CustomShape 5"/>
            <p:cNvSpPr/>
            <p:nvPr/>
          </p:nvSpPr>
          <p:spPr>
            <a:xfrm>
              <a:off x="4303440" y="6256440"/>
              <a:ext cx="4382640" cy="33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https://captum.ai/tutorials/IMDB_TorchText_Interpret</a:t>
              </a:r>
              <a:r>
                <a:rPr b="0" lang="en-US" sz="1400" spc="-1" strike="noStrike">
                  <a:solidFill>
                    <a:srgbClr val="000000"/>
                  </a:solidFill>
                  <a:latin typeface="Arial"/>
                  <a:ea typeface="DejaVu Sans"/>
                </a:rPr>
                <a:t> </a:t>
              </a:r>
              <a:endParaRPr b="0" lang="en-US" sz="1400" spc="-1" strike="noStrike">
                <a:latin typeface="Arial"/>
              </a:endParaRPr>
            </a:p>
          </p:txBody>
        </p:sp>
      </p:grpSp>
      <p:sp>
        <p:nvSpPr>
          <p:cNvPr id="889" name="CustomShape 6"/>
          <p:cNvSpPr/>
          <p:nvPr/>
        </p:nvSpPr>
        <p:spPr>
          <a:xfrm>
            <a:off x="526680" y="1115280"/>
            <a:ext cx="1122552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1" lang="en-US" sz="2000" spc="-1" strike="noStrike">
                <a:solidFill>
                  <a:srgbClr val="000000"/>
                </a:solidFill>
                <a:latin typeface="Open Sans"/>
                <a:ea typeface="Open Sans"/>
              </a:rPr>
              <a:t>Captum</a:t>
            </a:r>
            <a:r>
              <a:rPr b="0" lang="en-US" sz="2000" spc="-1" strike="noStrike">
                <a:solidFill>
                  <a:srgbClr val="000000"/>
                </a:solidFill>
                <a:latin typeface="Open Sans"/>
                <a:ea typeface="Open Sans"/>
              </a:rPr>
              <a:t> also provides some tools for working with text-based models, e.g. figuring out which words are most important to an inference performed on text</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0" lang="en-US" sz="2000" spc="-1" strike="noStrike">
                <a:solidFill>
                  <a:srgbClr val="000000"/>
                </a:solidFill>
                <a:latin typeface="Open Sans"/>
                <a:ea typeface="Open Sans"/>
              </a:rPr>
              <a:t>The idea of “going backwards” is a very general one</a:t>
            </a:r>
            <a:endParaRPr b="0" lang="en-US" sz="2000" spc="-1" strike="noStrike">
              <a:latin typeface="Arial"/>
            </a:endParaRPr>
          </a:p>
        </p:txBody>
      </p:sp>
      <p:pic>
        <p:nvPicPr>
          <p:cNvPr id="890" name="" descr=""/>
          <p:cNvPicPr/>
          <p:nvPr/>
        </p:nvPicPr>
        <p:blipFill>
          <a:blip r:embed="rId3"/>
          <a:stretch/>
        </p:blipFill>
        <p:spPr>
          <a:xfrm>
            <a:off x="1923840" y="2829240"/>
            <a:ext cx="8682480" cy="3205080"/>
          </a:xfrm>
          <a:prstGeom prst="rect">
            <a:avLst/>
          </a:prstGeom>
          <a:ln>
            <a:noFill/>
          </a:ln>
        </p:spPr>
      </p:pic>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889">
                                            <p:txEl>
                                              <p:pRg st="0" end="0"/>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889">
                                            <p:txEl>
                                              <p:pRg st="1" end="1"/>
                                            </p:txEl>
                                          </p:spTgt>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886"/>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Overview of Captum’s attribution types</a:t>
            </a:r>
            <a:endParaRPr b="0" lang="en-US" sz="2800" spc="-1" strike="noStrike">
              <a:latin typeface="Arial"/>
            </a:endParaRPr>
          </a:p>
        </p:txBody>
      </p:sp>
      <p:sp>
        <p:nvSpPr>
          <p:cNvPr id="892" name="CustomShape 2"/>
          <p:cNvSpPr/>
          <p:nvPr/>
        </p:nvSpPr>
        <p:spPr>
          <a:xfrm>
            <a:off x="374400" y="1276200"/>
            <a:ext cx="11225520" cy="5733720"/>
          </a:xfrm>
          <a:prstGeom prst="rect">
            <a:avLst/>
          </a:prstGeom>
          <a:noFill/>
          <a:ln>
            <a:noFill/>
          </a:ln>
        </p:spPr>
        <p:style>
          <a:lnRef idx="0"/>
          <a:fillRef idx="0"/>
          <a:effectRef idx="0"/>
          <a:fontRef idx="minor"/>
        </p:style>
      </p:sp>
      <p:sp>
        <p:nvSpPr>
          <p:cNvPr id="893" name="CustomShape 3"/>
          <p:cNvSpPr/>
          <p:nvPr/>
        </p:nvSpPr>
        <p:spPr>
          <a:xfrm>
            <a:off x="526680" y="1043280"/>
            <a:ext cx="11225520" cy="5733720"/>
          </a:xfrm>
          <a:prstGeom prst="rect">
            <a:avLst/>
          </a:prstGeom>
          <a:noFill/>
          <a:ln>
            <a:noFill/>
          </a:ln>
        </p:spPr>
        <p:style>
          <a:lnRef idx="0"/>
          <a:fillRef idx="0"/>
          <a:effectRef idx="0"/>
          <a:fontRef idx="minor"/>
        </p:style>
      </p:sp>
      <p:sp>
        <p:nvSpPr>
          <p:cNvPr id="894" name="CustomShape 4"/>
          <p:cNvSpPr/>
          <p:nvPr/>
        </p:nvSpPr>
        <p:spPr>
          <a:xfrm>
            <a:off x="526680" y="1115280"/>
            <a:ext cx="11225520" cy="5733720"/>
          </a:xfrm>
          <a:prstGeom prst="rect">
            <a:avLst/>
          </a:prstGeom>
          <a:noFill/>
          <a:ln>
            <a:noFill/>
          </a:ln>
        </p:spPr>
        <p:style>
          <a:lnRef idx="0"/>
          <a:fillRef idx="0"/>
          <a:effectRef idx="0"/>
          <a:fontRef idx="minor"/>
        </p:style>
      </p:sp>
      <p:pic>
        <p:nvPicPr>
          <p:cNvPr id="895" name="" descr=""/>
          <p:cNvPicPr/>
          <p:nvPr/>
        </p:nvPicPr>
        <p:blipFill>
          <a:blip r:embed="rId1"/>
          <a:srcRect l="0" t="2518" r="0" b="0"/>
          <a:stretch/>
        </p:blipFill>
        <p:spPr>
          <a:xfrm>
            <a:off x="1463040" y="1276200"/>
            <a:ext cx="9692280" cy="4863600"/>
          </a:xfrm>
          <a:prstGeom prst="rect">
            <a:avLst/>
          </a:prstGeom>
          <a:ln>
            <a:noFill/>
          </a:ln>
        </p:spPr>
      </p:pic>
      <p:grpSp>
        <p:nvGrpSpPr>
          <p:cNvPr id="896" name="Group 5"/>
          <p:cNvGrpSpPr/>
          <p:nvPr/>
        </p:nvGrpSpPr>
        <p:grpSpPr>
          <a:xfrm>
            <a:off x="4382640" y="6015600"/>
            <a:ext cx="3292200" cy="427320"/>
            <a:chOff x="4382640" y="6015600"/>
            <a:chExt cx="3292200" cy="427320"/>
          </a:xfrm>
        </p:grpSpPr>
        <p:pic>
          <p:nvPicPr>
            <p:cNvPr id="897" name="" descr=""/>
            <p:cNvPicPr/>
            <p:nvPr/>
          </p:nvPicPr>
          <p:blipFill>
            <a:blip r:embed="rId2"/>
            <a:stretch/>
          </p:blipFill>
          <p:spPr>
            <a:xfrm>
              <a:off x="4382640" y="6015600"/>
              <a:ext cx="593280" cy="427320"/>
            </a:xfrm>
            <a:prstGeom prst="rect">
              <a:avLst/>
            </a:prstGeom>
            <a:ln>
              <a:noFill/>
            </a:ln>
          </p:spPr>
        </p:pic>
        <p:sp>
          <p:nvSpPr>
            <p:cNvPr id="898" name="CustomShape 6"/>
            <p:cNvSpPr/>
            <p:nvPr/>
          </p:nvSpPr>
          <p:spPr>
            <a:xfrm>
              <a:off x="4930560" y="6067800"/>
              <a:ext cx="2744280" cy="37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u="sng">
                  <a:solidFill>
                    <a:srgbClr val="39a7be"/>
                  </a:solidFill>
                  <a:uFillTx/>
                  <a:latin typeface="Open Sans"/>
                  <a:ea typeface="Open Sans"/>
                  <a:hlinkClick r:id="rId3"/>
                </a:rPr>
                <a:t>https://arxiv.org/abs/2009.07896</a:t>
              </a:r>
              <a:r>
                <a:rPr b="0" lang="en-US" sz="1200" spc="-1" strike="noStrike">
                  <a:solidFill>
                    <a:srgbClr val="000000"/>
                  </a:solidFill>
                  <a:latin typeface="Open Sans"/>
                  <a:ea typeface="Open Sans"/>
                </a:rPr>
                <a:t> </a:t>
              </a:r>
              <a:endParaRPr b="0" lang="en-US" sz="1200" spc="-1" strike="noStrike">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276" name="Group 2"/>
          <p:cNvGrpSpPr/>
          <p:nvPr/>
        </p:nvGrpSpPr>
        <p:grpSpPr>
          <a:xfrm>
            <a:off x="3541320" y="5816880"/>
            <a:ext cx="4970160" cy="687960"/>
            <a:chOff x="3541320" y="5816880"/>
            <a:chExt cx="4970160" cy="687960"/>
          </a:xfrm>
        </p:grpSpPr>
        <p:pic>
          <p:nvPicPr>
            <p:cNvPr id="277" name="" descr=""/>
            <p:cNvPicPr/>
            <p:nvPr/>
          </p:nvPicPr>
          <p:blipFill>
            <a:blip r:embed="rId1"/>
            <a:stretch/>
          </p:blipFill>
          <p:spPr>
            <a:xfrm>
              <a:off x="3541320" y="5849640"/>
              <a:ext cx="473040" cy="427320"/>
            </a:xfrm>
            <a:prstGeom prst="rect">
              <a:avLst/>
            </a:prstGeom>
            <a:ln>
              <a:noFill/>
            </a:ln>
          </p:spPr>
        </p:pic>
        <p:sp>
          <p:nvSpPr>
            <p:cNvPr id="278" name="CustomShape 3"/>
            <p:cNvSpPr/>
            <p:nvPr/>
          </p:nvSpPr>
          <p:spPr>
            <a:xfrm>
              <a:off x="4120920" y="5816880"/>
              <a:ext cx="4390560" cy="687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https://www.theverge.com/2023/1/17/23558516/ai-art-copyright-stable-diffusion-getty-images-lawsuit</a:t>
              </a:r>
              <a:r>
                <a:rPr b="0" lang="en-US" sz="1400" spc="-1" strike="noStrike">
                  <a:solidFill>
                    <a:srgbClr val="000000"/>
                  </a:solidFill>
                  <a:latin typeface="Arial"/>
                  <a:ea typeface="DejaVu Sans"/>
                </a:rPr>
                <a:t> </a:t>
              </a:r>
              <a:endParaRPr b="0" lang="en-US" sz="1400" spc="-1" strike="noStrike">
                <a:latin typeface="Arial"/>
              </a:endParaRPr>
            </a:p>
          </p:txBody>
        </p:sp>
      </p:grpSp>
      <p:pic>
        <p:nvPicPr>
          <p:cNvPr id="279" name="" descr=""/>
          <p:cNvPicPr/>
          <p:nvPr/>
        </p:nvPicPr>
        <p:blipFill>
          <a:blip r:embed="rId3"/>
          <a:stretch/>
        </p:blipFill>
        <p:spPr>
          <a:xfrm>
            <a:off x="6891840" y="1762920"/>
            <a:ext cx="3828960" cy="3828960"/>
          </a:xfrm>
          <a:prstGeom prst="rect">
            <a:avLst/>
          </a:prstGeom>
          <a:ln>
            <a:noFill/>
          </a:ln>
        </p:spPr>
      </p:pic>
      <p:pic>
        <p:nvPicPr>
          <p:cNvPr id="280" name="" descr=""/>
          <p:cNvPicPr/>
          <p:nvPr/>
        </p:nvPicPr>
        <p:blipFill>
          <a:blip r:embed="rId4"/>
          <a:srcRect l="0" t="0" r="0" b="13987"/>
          <a:stretch/>
        </p:blipFill>
        <p:spPr>
          <a:xfrm>
            <a:off x="1008360" y="2486520"/>
            <a:ext cx="5814000" cy="26179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Case study: ‘glitch’ tokens in GPT</a:t>
            </a:r>
            <a:endParaRPr b="0" lang="en-US" sz="2800" spc="-1" strike="noStrike">
              <a:latin typeface="Arial"/>
            </a:endParaRPr>
          </a:p>
        </p:txBody>
      </p:sp>
      <p:sp>
        <p:nvSpPr>
          <p:cNvPr id="900" name="CustomShape 2"/>
          <p:cNvSpPr/>
          <p:nvPr/>
        </p:nvSpPr>
        <p:spPr>
          <a:xfrm>
            <a:off x="374400" y="1276200"/>
            <a:ext cx="11225520" cy="5733720"/>
          </a:xfrm>
          <a:prstGeom prst="rect">
            <a:avLst/>
          </a:prstGeom>
          <a:noFill/>
          <a:ln>
            <a:noFill/>
          </a:ln>
        </p:spPr>
        <p:style>
          <a:lnRef idx="0"/>
          <a:fillRef idx="0"/>
          <a:effectRef idx="0"/>
          <a:fontRef idx="minor"/>
        </p:style>
      </p:sp>
      <p:sp>
        <p:nvSpPr>
          <p:cNvPr id="901" name="CustomShape 3"/>
          <p:cNvSpPr/>
          <p:nvPr/>
        </p:nvSpPr>
        <p:spPr>
          <a:xfrm>
            <a:off x="526680" y="1043280"/>
            <a:ext cx="11225520" cy="5733720"/>
          </a:xfrm>
          <a:prstGeom prst="rect">
            <a:avLst/>
          </a:prstGeom>
          <a:noFill/>
          <a:ln>
            <a:noFill/>
          </a:ln>
        </p:spPr>
        <p:style>
          <a:lnRef idx="0"/>
          <a:fillRef idx="0"/>
          <a:effectRef idx="0"/>
          <a:fontRef idx="minor"/>
        </p:style>
      </p:sp>
      <p:pic>
        <p:nvPicPr>
          <p:cNvPr id="902" name="" descr=""/>
          <p:cNvPicPr/>
          <p:nvPr/>
        </p:nvPicPr>
        <p:blipFill>
          <a:blip r:embed="rId1"/>
          <a:srcRect l="0" t="0" r="31167" b="55596"/>
          <a:stretch/>
        </p:blipFill>
        <p:spPr>
          <a:xfrm>
            <a:off x="7182000" y="3075840"/>
            <a:ext cx="4116960" cy="2820960"/>
          </a:xfrm>
          <a:prstGeom prst="rect">
            <a:avLst/>
          </a:prstGeom>
          <a:ln>
            <a:noFill/>
          </a:ln>
        </p:spPr>
      </p:pic>
      <p:grpSp>
        <p:nvGrpSpPr>
          <p:cNvPr id="903" name="Group 4"/>
          <p:cNvGrpSpPr/>
          <p:nvPr/>
        </p:nvGrpSpPr>
        <p:grpSpPr>
          <a:xfrm>
            <a:off x="2344680" y="6040440"/>
            <a:ext cx="8939520" cy="535320"/>
            <a:chOff x="2344680" y="6040440"/>
            <a:chExt cx="8939520" cy="535320"/>
          </a:xfrm>
        </p:grpSpPr>
        <p:pic>
          <p:nvPicPr>
            <p:cNvPr id="904" name="" descr=""/>
            <p:cNvPicPr/>
            <p:nvPr/>
          </p:nvPicPr>
          <p:blipFill>
            <a:blip r:embed="rId2"/>
            <a:stretch/>
          </p:blipFill>
          <p:spPr>
            <a:xfrm>
              <a:off x="2344680" y="6040440"/>
              <a:ext cx="412920" cy="427320"/>
            </a:xfrm>
            <a:prstGeom prst="rect">
              <a:avLst/>
            </a:prstGeom>
            <a:ln>
              <a:noFill/>
            </a:ln>
          </p:spPr>
        </p:pic>
        <p:sp>
          <p:nvSpPr>
            <p:cNvPr id="905" name="CustomShape 5"/>
            <p:cNvSpPr/>
            <p:nvPr/>
          </p:nvSpPr>
          <p:spPr>
            <a:xfrm>
              <a:off x="2779200" y="6087600"/>
              <a:ext cx="850500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3"/>
                </a:rPr>
                <a:t>https://www.alignmentforum.org/posts/aPeJE8bSo6rAFoLqg/solidgoldmagikarp-plus-prompt-generation</a:t>
              </a:r>
              <a:r>
                <a:rPr b="0" lang="en-US" sz="1400" spc="-1" strike="noStrike">
                  <a:solidFill>
                    <a:srgbClr val="000000"/>
                  </a:solidFill>
                  <a:latin typeface="Arial"/>
                  <a:ea typeface="DejaVu Sans"/>
                </a:rPr>
                <a:t> </a:t>
              </a:r>
              <a:endParaRPr b="0" lang="en-US" sz="1400" spc="-1" strike="noStrike">
                <a:latin typeface="Arial"/>
              </a:endParaRPr>
            </a:p>
          </p:txBody>
        </p:sp>
      </p:grpSp>
      <p:sp>
        <p:nvSpPr>
          <p:cNvPr id="906" name="CustomShape 6"/>
          <p:cNvSpPr/>
          <p:nvPr/>
        </p:nvSpPr>
        <p:spPr>
          <a:xfrm>
            <a:off x="526680" y="1043280"/>
            <a:ext cx="1122552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Text-based models have unique challenges compared to image-based models because there is not a direct analogue of pixels…</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0" lang="en-US" sz="2000" spc="-1" strike="noStrike">
                <a:solidFill>
                  <a:srgbClr val="000000"/>
                </a:solidFill>
                <a:latin typeface="Open Sans"/>
                <a:ea typeface="Open Sans"/>
              </a:rPr>
              <a:t>…</a:t>
            </a:r>
            <a:r>
              <a:rPr b="0" lang="en-US" sz="2000" spc="-1" strike="noStrike">
                <a:solidFill>
                  <a:srgbClr val="000000"/>
                </a:solidFill>
                <a:latin typeface="Open Sans"/>
                <a:ea typeface="Open Sans"/>
              </a:rPr>
              <a:t>but we can still make some explanations of these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Analysis of GPT’s encoding reveals clusters of anomalous tokens</a:t>
            </a:r>
            <a:endParaRPr b="0" lang="en-US" sz="2000" spc="-1" strike="noStrike">
              <a:latin typeface="Arial"/>
            </a:endParaRPr>
          </a:p>
        </p:txBody>
      </p:sp>
      <p:pic>
        <p:nvPicPr>
          <p:cNvPr id="907" name="" descr=""/>
          <p:cNvPicPr/>
          <p:nvPr/>
        </p:nvPicPr>
        <p:blipFill>
          <a:blip r:embed="rId4"/>
          <a:stretch/>
        </p:blipFill>
        <p:spPr>
          <a:xfrm>
            <a:off x="604080" y="3075840"/>
            <a:ext cx="6394320" cy="2949480"/>
          </a:xfrm>
          <a:prstGeom prst="rect">
            <a:avLst/>
          </a:prstGeom>
          <a:ln>
            <a:noFill/>
          </a:ln>
        </p:spPr>
      </p:pic>
    </p:spTree>
  </p:cSld>
  <mc:AlternateContent>
    <mc:Choice Requires="p14">
      <p:transition spd="slow" p14:dur="2000"/>
    </mc:Choice>
    <mc:Fallback>
      <p:transition spd="slow"/>
    </mc:Fallback>
  </mc:AlternateContent>
  <p:timing>
    <p:tnLst>
      <p:par>
        <p:cTn id="217" dur="indefinite" restart="never" nodeType="tmRoot">
          <p:childTnLst>
            <p:seq>
              <p:cTn id="218" dur="indefinite" nodeType="mainSeq">
                <p:childTnLst>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906">
                                            <p:txEl>
                                              <p:pRg st="1" end="1"/>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906">
                                            <p:txEl>
                                              <p:pRg st="2" end="2"/>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907"/>
                                        </p:tgtEl>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tgtEl>
                                          <p:spTgt spid="903"/>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9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CustomShape 1"/>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909" name="CustomShape 2"/>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910" name="CustomShape 3"/>
          <p:cNvSpPr/>
          <p:nvPr/>
        </p:nvSpPr>
        <p:spPr>
          <a:xfrm>
            <a:off x="2046960" y="2444040"/>
            <a:ext cx="760716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Some final thoughts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Final thoughts</a:t>
            </a:r>
            <a:endParaRPr b="0" lang="en-US" sz="2800" spc="-1" strike="noStrike">
              <a:latin typeface="Arial"/>
            </a:endParaRPr>
          </a:p>
        </p:txBody>
      </p:sp>
      <p:sp>
        <p:nvSpPr>
          <p:cNvPr id="912" name="CustomShape 2"/>
          <p:cNvSpPr/>
          <p:nvPr/>
        </p:nvSpPr>
        <p:spPr>
          <a:xfrm>
            <a:off x="374400" y="1276200"/>
            <a:ext cx="11225520" cy="5733720"/>
          </a:xfrm>
          <a:prstGeom prst="rect">
            <a:avLst/>
          </a:prstGeom>
          <a:noFill/>
          <a:ln>
            <a:noFill/>
          </a:ln>
        </p:spPr>
        <p:style>
          <a:lnRef idx="0"/>
          <a:fillRef idx="0"/>
          <a:effectRef idx="0"/>
          <a:fontRef idx="minor"/>
        </p:style>
      </p:sp>
      <p:sp>
        <p:nvSpPr>
          <p:cNvPr id="913" name="CustomShape 3"/>
          <p:cNvSpPr/>
          <p:nvPr/>
        </p:nvSpPr>
        <p:spPr>
          <a:xfrm>
            <a:off x="526680" y="1043280"/>
            <a:ext cx="11225520" cy="5733720"/>
          </a:xfrm>
          <a:prstGeom prst="rect">
            <a:avLst/>
          </a:prstGeom>
          <a:noFill/>
          <a:ln>
            <a:noFill/>
          </a:ln>
        </p:spPr>
        <p:style>
          <a:lnRef idx="0"/>
          <a:fillRef idx="0"/>
          <a:effectRef idx="0"/>
          <a:fontRef idx="minor"/>
        </p:style>
      </p:sp>
      <p:sp>
        <p:nvSpPr>
          <p:cNvPr id="914" name="CustomShape 4"/>
          <p:cNvSpPr/>
          <p:nvPr/>
        </p:nvSpPr>
        <p:spPr>
          <a:xfrm>
            <a:off x="526680" y="1187280"/>
            <a:ext cx="687924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What are we building?</a:t>
            </a:r>
            <a:endParaRPr b="0" lang="en-US" sz="2000" spc="-1" strike="noStrike">
              <a:latin typeface="Arial"/>
            </a:endParaRPr>
          </a:p>
        </p:txBody>
      </p:sp>
      <p:pic>
        <p:nvPicPr>
          <p:cNvPr id="915" name="" descr=""/>
          <p:cNvPicPr/>
          <p:nvPr/>
        </p:nvPicPr>
        <p:blipFill>
          <a:blip r:embed="rId1"/>
          <a:srcRect l="0" t="51158" r="0" b="0"/>
          <a:stretch/>
        </p:blipFill>
        <p:spPr>
          <a:xfrm>
            <a:off x="7470720" y="1158120"/>
            <a:ext cx="4232880" cy="505908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Final thoughts</a:t>
            </a:r>
            <a:endParaRPr b="0" lang="en-US" sz="2800" spc="-1" strike="noStrike">
              <a:latin typeface="Arial"/>
            </a:endParaRPr>
          </a:p>
        </p:txBody>
      </p:sp>
      <p:sp>
        <p:nvSpPr>
          <p:cNvPr id="917" name="CustomShape 2"/>
          <p:cNvSpPr/>
          <p:nvPr/>
        </p:nvSpPr>
        <p:spPr>
          <a:xfrm>
            <a:off x="374400" y="1276200"/>
            <a:ext cx="11225520" cy="5733720"/>
          </a:xfrm>
          <a:prstGeom prst="rect">
            <a:avLst/>
          </a:prstGeom>
          <a:noFill/>
          <a:ln>
            <a:noFill/>
          </a:ln>
        </p:spPr>
        <p:style>
          <a:lnRef idx="0"/>
          <a:fillRef idx="0"/>
          <a:effectRef idx="0"/>
          <a:fontRef idx="minor"/>
        </p:style>
      </p:sp>
      <p:sp>
        <p:nvSpPr>
          <p:cNvPr id="918" name="CustomShape 3"/>
          <p:cNvSpPr/>
          <p:nvPr/>
        </p:nvSpPr>
        <p:spPr>
          <a:xfrm>
            <a:off x="526680" y="1043280"/>
            <a:ext cx="11225520" cy="5733720"/>
          </a:xfrm>
          <a:prstGeom prst="rect">
            <a:avLst/>
          </a:prstGeom>
          <a:noFill/>
          <a:ln>
            <a:noFill/>
          </a:ln>
        </p:spPr>
        <p:style>
          <a:lnRef idx="0"/>
          <a:fillRef idx="0"/>
          <a:effectRef idx="0"/>
          <a:fontRef idx="minor"/>
        </p:style>
      </p:sp>
      <p:sp>
        <p:nvSpPr>
          <p:cNvPr id="919" name="CustomShape 4"/>
          <p:cNvSpPr/>
          <p:nvPr/>
        </p:nvSpPr>
        <p:spPr>
          <a:xfrm>
            <a:off x="526680" y="1187280"/>
            <a:ext cx="687924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What are we building?</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1" lang="en-US" sz="2000" spc="-1" strike="noStrike">
                <a:solidFill>
                  <a:srgbClr val="000000"/>
                </a:solidFill>
                <a:latin typeface="Open Sans"/>
                <a:ea typeface="Open Sans"/>
              </a:rPr>
              <a:t>Why</a:t>
            </a:r>
            <a:r>
              <a:rPr b="0" lang="en-US" sz="2000" spc="-1" strike="noStrike">
                <a:solidFill>
                  <a:srgbClr val="000000"/>
                </a:solidFill>
                <a:latin typeface="Open Sans"/>
                <a:ea typeface="Open Sans"/>
              </a:rPr>
              <a:t> are we building? What problem(s) are we trying to solve with these models?</a:t>
            </a:r>
            <a:endParaRPr b="0" lang="en-US" sz="2000" spc="-1" strike="noStrike">
              <a:latin typeface="Arial"/>
            </a:endParaRPr>
          </a:p>
        </p:txBody>
      </p:sp>
      <p:pic>
        <p:nvPicPr>
          <p:cNvPr id="920" name="" descr=""/>
          <p:cNvPicPr/>
          <p:nvPr/>
        </p:nvPicPr>
        <p:blipFill>
          <a:blip r:embed="rId1"/>
          <a:srcRect l="0" t="51158" r="0" b="0"/>
          <a:stretch/>
        </p:blipFill>
        <p:spPr>
          <a:xfrm>
            <a:off x="7470720" y="1158120"/>
            <a:ext cx="4232880" cy="505908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Final thoughts</a:t>
            </a:r>
            <a:endParaRPr b="0" lang="en-US" sz="2800" spc="-1" strike="noStrike">
              <a:latin typeface="Arial"/>
            </a:endParaRPr>
          </a:p>
        </p:txBody>
      </p:sp>
      <p:sp>
        <p:nvSpPr>
          <p:cNvPr id="922" name="CustomShape 2"/>
          <p:cNvSpPr/>
          <p:nvPr/>
        </p:nvSpPr>
        <p:spPr>
          <a:xfrm>
            <a:off x="374400" y="1276200"/>
            <a:ext cx="11225520" cy="5733720"/>
          </a:xfrm>
          <a:prstGeom prst="rect">
            <a:avLst/>
          </a:prstGeom>
          <a:noFill/>
          <a:ln>
            <a:noFill/>
          </a:ln>
        </p:spPr>
        <p:style>
          <a:lnRef idx="0"/>
          <a:fillRef idx="0"/>
          <a:effectRef idx="0"/>
          <a:fontRef idx="minor"/>
        </p:style>
      </p:sp>
      <p:sp>
        <p:nvSpPr>
          <p:cNvPr id="923" name="CustomShape 3"/>
          <p:cNvSpPr/>
          <p:nvPr/>
        </p:nvSpPr>
        <p:spPr>
          <a:xfrm>
            <a:off x="526680" y="1043280"/>
            <a:ext cx="11225520" cy="5733720"/>
          </a:xfrm>
          <a:prstGeom prst="rect">
            <a:avLst/>
          </a:prstGeom>
          <a:noFill/>
          <a:ln>
            <a:noFill/>
          </a:ln>
        </p:spPr>
        <p:style>
          <a:lnRef idx="0"/>
          <a:fillRef idx="0"/>
          <a:effectRef idx="0"/>
          <a:fontRef idx="minor"/>
        </p:style>
      </p:sp>
      <p:sp>
        <p:nvSpPr>
          <p:cNvPr id="924" name="CustomShape 4"/>
          <p:cNvSpPr/>
          <p:nvPr/>
        </p:nvSpPr>
        <p:spPr>
          <a:xfrm>
            <a:off x="526680" y="1187280"/>
            <a:ext cx="687924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What are we building?</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1" lang="en-US" sz="2000" spc="-1" strike="noStrike">
                <a:solidFill>
                  <a:srgbClr val="000000"/>
                </a:solidFill>
                <a:latin typeface="Open Sans"/>
                <a:ea typeface="Open Sans"/>
              </a:rPr>
              <a:t>Why</a:t>
            </a:r>
            <a:r>
              <a:rPr b="0" lang="en-US" sz="2000" spc="-1" strike="noStrike">
                <a:solidFill>
                  <a:srgbClr val="000000"/>
                </a:solidFill>
                <a:latin typeface="Open Sans"/>
                <a:ea typeface="Open Sans"/>
              </a:rPr>
              <a:t> are we building? What problem(s) are we trying to solve with these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Do we understand our models?</a:t>
            </a:r>
            <a:endParaRPr b="0" lang="en-US" sz="2000" spc="-1" strike="noStrike">
              <a:latin typeface="Arial"/>
            </a:endParaRPr>
          </a:p>
        </p:txBody>
      </p:sp>
      <p:pic>
        <p:nvPicPr>
          <p:cNvPr id="925" name="" descr=""/>
          <p:cNvPicPr/>
          <p:nvPr/>
        </p:nvPicPr>
        <p:blipFill>
          <a:blip r:embed="rId1"/>
          <a:srcRect l="0" t="51158" r="0" b="0"/>
          <a:stretch/>
        </p:blipFill>
        <p:spPr>
          <a:xfrm>
            <a:off x="7470720" y="1158120"/>
            <a:ext cx="4232880" cy="505908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Final thoughts</a:t>
            </a:r>
            <a:endParaRPr b="0" lang="en-US" sz="2800" spc="-1" strike="noStrike">
              <a:latin typeface="Arial"/>
            </a:endParaRPr>
          </a:p>
        </p:txBody>
      </p:sp>
      <p:sp>
        <p:nvSpPr>
          <p:cNvPr id="927" name="CustomShape 2"/>
          <p:cNvSpPr/>
          <p:nvPr/>
        </p:nvSpPr>
        <p:spPr>
          <a:xfrm>
            <a:off x="374400" y="1276200"/>
            <a:ext cx="11225520" cy="5733720"/>
          </a:xfrm>
          <a:prstGeom prst="rect">
            <a:avLst/>
          </a:prstGeom>
          <a:noFill/>
          <a:ln>
            <a:noFill/>
          </a:ln>
        </p:spPr>
        <p:style>
          <a:lnRef idx="0"/>
          <a:fillRef idx="0"/>
          <a:effectRef idx="0"/>
          <a:fontRef idx="minor"/>
        </p:style>
      </p:sp>
      <p:sp>
        <p:nvSpPr>
          <p:cNvPr id="928" name="CustomShape 3"/>
          <p:cNvSpPr/>
          <p:nvPr/>
        </p:nvSpPr>
        <p:spPr>
          <a:xfrm>
            <a:off x="526680" y="1043280"/>
            <a:ext cx="11225520" cy="5733720"/>
          </a:xfrm>
          <a:prstGeom prst="rect">
            <a:avLst/>
          </a:prstGeom>
          <a:noFill/>
          <a:ln>
            <a:noFill/>
          </a:ln>
        </p:spPr>
        <p:style>
          <a:lnRef idx="0"/>
          <a:fillRef idx="0"/>
          <a:effectRef idx="0"/>
          <a:fontRef idx="minor"/>
        </p:style>
      </p:sp>
      <p:sp>
        <p:nvSpPr>
          <p:cNvPr id="929" name="CustomShape 4"/>
          <p:cNvSpPr/>
          <p:nvPr/>
        </p:nvSpPr>
        <p:spPr>
          <a:xfrm>
            <a:off x="526680" y="1187280"/>
            <a:ext cx="687924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What are we building?</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1" lang="en-US" sz="2000" spc="-1" strike="noStrike">
                <a:solidFill>
                  <a:srgbClr val="000000"/>
                </a:solidFill>
                <a:latin typeface="Open Sans"/>
                <a:ea typeface="Open Sans"/>
              </a:rPr>
              <a:t>Why</a:t>
            </a:r>
            <a:r>
              <a:rPr b="0" lang="en-US" sz="2000" spc="-1" strike="noStrike">
                <a:solidFill>
                  <a:srgbClr val="000000"/>
                </a:solidFill>
                <a:latin typeface="Open Sans"/>
                <a:ea typeface="Open Sans"/>
              </a:rPr>
              <a:t> are we building? What problem(s) are we trying to solve with these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sngStrike">
                <a:solidFill>
                  <a:srgbClr val="000000"/>
                </a:solidFill>
                <a:latin typeface="Open Sans"/>
                <a:ea typeface="Open Sans"/>
              </a:rPr>
              <a:t>Do we understand our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How can we improve our understanding of our models?</a:t>
            </a:r>
            <a:endParaRPr b="0" lang="en-US" sz="2000" spc="-1" strike="noStrike">
              <a:latin typeface="Arial"/>
            </a:endParaRPr>
          </a:p>
        </p:txBody>
      </p:sp>
      <p:pic>
        <p:nvPicPr>
          <p:cNvPr id="930" name="" descr=""/>
          <p:cNvPicPr/>
          <p:nvPr/>
        </p:nvPicPr>
        <p:blipFill>
          <a:blip r:embed="rId1"/>
          <a:srcRect l="0" t="51158" r="0" b="0"/>
          <a:stretch/>
        </p:blipFill>
        <p:spPr>
          <a:xfrm>
            <a:off x="7470720" y="1158120"/>
            <a:ext cx="4232880" cy="50590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373680" y="365040"/>
            <a:ext cx="10975320" cy="653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Final thoughts</a:t>
            </a:r>
            <a:endParaRPr b="0" lang="en-US" sz="2800" spc="-1" strike="noStrike">
              <a:latin typeface="Arial"/>
            </a:endParaRPr>
          </a:p>
        </p:txBody>
      </p:sp>
      <p:sp>
        <p:nvSpPr>
          <p:cNvPr id="932" name="CustomShape 2"/>
          <p:cNvSpPr/>
          <p:nvPr/>
        </p:nvSpPr>
        <p:spPr>
          <a:xfrm>
            <a:off x="374400" y="1276200"/>
            <a:ext cx="11225520" cy="5733720"/>
          </a:xfrm>
          <a:prstGeom prst="rect">
            <a:avLst/>
          </a:prstGeom>
          <a:noFill/>
          <a:ln>
            <a:noFill/>
          </a:ln>
        </p:spPr>
        <p:style>
          <a:lnRef idx="0"/>
          <a:fillRef idx="0"/>
          <a:effectRef idx="0"/>
          <a:fontRef idx="minor"/>
        </p:style>
      </p:sp>
      <p:sp>
        <p:nvSpPr>
          <p:cNvPr id="933" name="CustomShape 3"/>
          <p:cNvSpPr/>
          <p:nvPr/>
        </p:nvSpPr>
        <p:spPr>
          <a:xfrm>
            <a:off x="526680" y="1043280"/>
            <a:ext cx="11225520" cy="5733720"/>
          </a:xfrm>
          <a:prstGeom prst="rect">
            <a:avLst/>
          </a:prstGeom>
          <a:noFill/>
          <a:ln>
            <a:noFill/>
          </a:ln>
        </p:spPr>
        <p:style>
          <a:lnRef idx="0"/>
          <a:fillRef idx="0"/>
          <a:effectRef idx="0"/>
          <a:fontRef idx="minor"/>
        </p:style>
      </p:sp>
      <p:sp>
        <p:nvSpPr>
          <p:cNvPr id="934" name="CustomShape 4"/>
          <p:cNvSpPr/>
          <p:nvPr/>
        </p:nvSpPr>
        <p:spPr>
          <a:xfrm>
            <a:off x="526680" y="1187280"/>
            <a:ext cx="6879240" cy="5733720"/>
          </a:xfrm>
          <a:prstGeom prst="rect">
            <a:avLst/>
          </a:prstGeom>
          <a:noFill/>
          <a:ln>
            <a:noFill/>
          </a:ln>
        </p:spPr>
        <p:style>
          <a:lnRef idx="0"/>
          <a:fillRef idx="0"/>
          <a:effectRef idx="0"/>
          <a:fontRef idx="minor"/>
        </p:style>
        <p:txBody>
          <a:bodyPr lIns="90000" rIns="90000" tIns="45000" bIns="45000">
            <a:normAutofit/>
          </a:bodyPr>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What are we building?</a:t>
            </a:r>
            <a:endParaRPr b="0" lang="en-US" sz="2000" spc="-1" strike="noStrike">
              <a:latin typeface="Arial"/>
            </a:endParaRPr>
          </a:p>
          <a:p>
            <a:pPr lvl="1" marL="432000" indent="-215280">
              <a:lnSpc>
                <a:spcPct val="120000"/>
              </a:lnSpc>
              <a:spcBef>
                <a:spcPts val="1001"/>
              </a:spcBef>
              <a:buClr>
                <a:srgbClr val="000000"/>
              </a:buClr>
              <a:buSzPct val="45000"/>
              <a:buFont typeface="Wingdings" charset="2"/>
              <a:buChar char=""/>
            </a:pPr>
            <a:r>
              <a:rPr b="1" lang="en-US" sz="2000" spc="-1" strike="noStrike">
                <a:solidFill>
                  <a:srgbClr val="000000"/>
                </a:solidFill>
                <a:latin typeface="Open Sans"/>
                <a:ea typeface="Open Sans"/>
              </a:rPr>
              <a:t>Why</a:t>
            </a:r>
            <a:r>
              <a:rPr b="0" lang="en-US" sz="2000" spc="-1" strike="noStrike">
                <a:solidFill>
                  <a:srgbClr val="000000"/>
                </a:solidFill>
                <a:latin typeface="Open Sans"/>
                <a:ea typeface="Open Sans"/>
              </a:rPr>
              <a:t> are we building? What problem(s) are we trying to solve with these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sngStrike">
                <a:solidFill>
                  <a:srgbClr val="000000"/>
                </a:solidFill>
                <a:latin typeface="Open Sans"/>
                <a:ea typeface="Open Sans"/>
              </a:rPr>
              <a:t>Do we understand our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How can we improve our understanding of our models?</a:t>
            </a:r>
            <a:endParaRPr b="0" lang="en-US" sz="2000" spc="-1" strike="noStrike">
              <a:latin typeface="Arial"/>
            </a:endParaRPr>
          </a:p>
          <a:p>
            <a:pPr marL="228600" indent="-224280">
              <a:lnSpc>
                <a:spcPct val="120000"/>
              </a:lnSpc>
              <a:spcBef>
                <a:spcPts val="1001"/>
              </a:spcBef>
              <a:buClr>
                <a:srgbClr val="39a7bf"/>
              </a:buClr>
              <a:buFont typeface="Arial,Sans-Serif"/>
              <a:buChar char="•"/>
            </a:pPr>
            <a:r>
              <a:rPr b="0" lang="en-US" sz="2000" spc="-1" strike="noStrike">
                <a:solidFill>
                  <a:srgbClr val="000000"/>
                </a:solidFill>
                <a:latin typeface="Open Sans"/>
                <a:ea typeface="Open Sans"/>
              </a:rPr>
              <a:t>How can we prioritize understandable systems in a sector where the pace of change is so rapid?</a:t>
            </a: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p:txBody>
      </p:sp>
      <p:pic>
        <p:nvPicPr>
          <p:cNvPr id="935" name="" descr=""/>
          <p:cNvPicPr/>
          <p:nvPr/>
        </p:nvPicPr>
        <p:blipFill>
          <a:blip r:embed="rId1"/>
          <a:srcRect l="0" t="51158" r="0" b="0"/>
          <a:stretch/>
        </p:blipFill>
        <p:spPr>
          <a:xfrm>
            <a:off x="7470720" y="1158120"/>
            <a:ext cx="4232880" cy="505908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CustomShape 1"/>
          <p:cNvSpPr/>
          <p:nvPr/>
        </p:nvSpPr>
        <p:spPr>
          <a:xfrm>
            <a:off x="1433880" y="1482840"/>
            <a:ext cx="3778560" cy="1373040"/>
          </a:xfrm>
          <a:prstGeom prst="rect">
            <a:avLst/>
          </a:prstGeom>
          <a:solidFill>
            <a:srgbClr val="202b32"/>
          </a:solidFill>
          <a:ln>
            <a:noFill/>
          </a:ln>
        </p:spPr>
        <p:style>
          <a:lnRef idx="0"/>
          <a:fillRef idx="0"/>
          <a:effectRef idx="0"/>
          <a:fontRef idx="minor"/>
        </p:style>
      </p:sp>
      <p:sp>
        <p:nvSpPr>
          <p:cNvPr id="937" name="CustomShape 2"/>
          <p:cNvSpPr/>
          <p:nvPr/>
        </p:nvSpPr>
        <p:spPr>
          <a:xfrm>
            <a:off x="1463040" y="1669320"/>
            <a:ext cx="3670920" cy="1058760"/>
          </a:xfrm>
          <a:prstGeom prst="rect">
            <a:avLst/>
          </a:prstGeom>
          <a:solidFill>
            <a:srgbClr val="202b32">
              <a:alpha val="20000"/>
            </a:srgbClr>
          </a:solidFill>
          <a:ln>
            <a:noFill/>
          </a:ln>
        </p:spPr>
        <p:style>
          <a:lnRef idx="0"/>
          <a:fillRef idx="0"/>
          <a:effectRef idx="0"/>
          <a:fontRef idx="minor"/>
        </p:style>
      </p:sp>
      <p:sp>
        <p:nvSpPr>
          <p:cNvPr id="938" name="CustomShape 3"/>
          <p:cNvSpPr/>
          <p:nvPr/>
        </p:nvSpPr>
        <p:spPr>
          <a:xfrm>
            <a:off x="2046960" y="2444040"/>
            <a:ext cx="7230960" cy="1343160"/>
          </a:xfrm>
          <a:prstGeom prst="rect">
            <a:avLst/>
          </a:prstGeom>
          <a:noFill/>
          <a:ln>
            <a:noFill/>
          </a:ln>
          <a:effectLst>
            <a:outerShdw dir="2700000" dist="53966">
              <a:srgbClr val="000000"/>
            </a:outerShdw>
          </a:effectLst>
        </p:spPr>
        <p:style>
          <a:lnRef idx="0"/>
          <a:fillRef idx="0"/>
          <a:effectRef idx="0"/>
          <a:fontRef idx="minor"/>
        </p:style>
        <p:txBody>
          <a:bodyPr lIns="90000" rIns="90000" tIns="45000" bIns="45000" anchor="b">
            <a:noAutofit/>
          </a:bodyPr>
          <a:p>
            <a:pPr>
              <a:lnSpc>
                <a:spcPct val="90000"/>
              </a:lnSpc>
            </a:pPr>
            <a:r>
              <a:rPr b="1" lang="en-US" sz="4000" spc="-1" strike="noStrike">
                <a:solidFill>
                  <a:srgbClr val="ffffff"/>
                </a:solidFill>
                <a:latin typeface="Open Sans Semibold"/>
                <a:ea typeface="Open Sans Semibold"/>
              </a:rPr>
              <a:t>Thank you!</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grpSp>
        <p:nvGrpSpPr>
          <p:cNvPr id="282" name="Group 2"/>
          <p:cNvGrpSpPr/>
          <p:nvPr/>
        </p:nvGrpSpPr>
        <p:grpSpPr>
          <a:xfrm>
            <a:off x="3565800" y="1430280"/>
            <a:ext cx="6000120" cy="3655800"/>
            <a:chOff x="3565800" y="1430280"/>
            <a:chExt cx="6000120" cy="3655800"/>
          </a:xfrm>
        </p:grpSpPr>
        <p:pic>
          <p:nvPicPr>
            <p:cNvPr id="283" name="" descr=""/>
            <p:cNvPicPr/>
            <p:nvPr/>
          </p:nvPicPr>
          <p:blipFill>
            <a:blip r:embed="rId1"/>
            <a:stretch/>
          </p:blipFill>
          <p:spPr>
            <a:xfrm>
              <a:off x="3586320" y="1430280"/>
              <a:ext cx="5979600" cy="2559960"/>
            </a:xfrm>
            <a:prstGeom prst="rect">
              <a:avLst/>
            </a:prstGeom>
            <a:ln>
              <a:noFill/>
            </a:ln>
          </p:spPr>
        </p:pic>
        <p:pic>
          <p:nvPicPr>
            <p:cNvPr id="284" name="" descr=""/>
            <p:cNvPicPr/>
            <p:nvPr/>
          </p:nvPicPr>
          <p:blipFill>
            <a:blip r:embed="rId2"/>
            <a:stretch/>
          </p:blipFill>
          <p:spPr>
            <a:xfrm>
              <a:off x="3565800" y="3859560"/>
              <a:ext cx="5779440" cy="1226520"/>
            </a:xfrm>
            <a:prstGeom prst="rect">
              <a:avLst/>
            </a:prstGeom>
            <a:ln>
              <a:noFill/>
            </a:ln>
          </p:spPr>
        </p:pic>
      </p:grpSp>
      <p:grpSp>
        <p:nvGrpSpPr>
          <p:cNvPr id="285" name="Group 3"/>
          <p:cNvGrpSpPr/>
          <p:nvPr/>
        </p:nvGrpSpPr>
        <p:grpSpPr>
          <a:xfrm>
            <a:off x="4141440" y="5179320"/>
            <a:ext cx="4510080" cy="488160"/>
            <a:chOff x="4141440" y="5179320"/>
            <a:chExt cx="4510080" cy="488160"/>
          </a:xfrm>
        </p:grpSpPr>
        <p:pic>
          <p:nvPicPr>
            <p:cNvPr id="286" name="" descr=""/>
            <p:cNvPicPr/>
            <p:nvPr/>
          </p:nvPicPr>
          <p:blipFill>
            <a:blip r:embed="rId3"/>
            <a:stretch/>
          </p:blipFill>
          <p:spPr>
            <a:xfrm>
              <a:off x="4141440" y="5212080"/>
              <a:ext cx="412920" cy="427320"/>
            </a:xfrm>
            <a:prstGeom prst="rect">
              <a:avLst/>
            </a:prstGeom>
            <a:ln>
              <a:noFill/>
            </a:ln>
          </p:spPr>
        </p:pic>
        <p:sp>
          <p:nvSpPr>
            <p:cNvPr id="287" name="CustomShape 4"/>
            <p:cNvSpPr/>
            <p:nvPr/>
          </p:nvSpPr>
          <p:spPr>
            <a:xfrm>
              <a:off x="4647600" y="5179320"/>
              <a:ext cx="400392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4"/>
                </a:rPr>
                <a:t>https://www.nytimes.com/2023/02/16/technology/bing-chatbot-microsoft-chatgpt.html</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289" name="" descr=""/>
          <p:cNvPicPr/>
          <p:nvPr/>
        </p:nvPicPr>
        <p:blipFill>
          <a:blip r:embed="rId1"/>
          <a:stretch/>
        </p:blipFill>
        <p:spPr>
          <a:xfrm>
            <a:off x="2171880" y="1720800"/>
            <a:ext cx="4366440" cy="3526560"/>
          </a:xfrm>
          <a:prstGeom prst="rect">
            <a:avLst/>
          </a:prstGeom>
          <a:ln>
            <a:noFill/>
          </a:ln>
        </p:spPr>
      </p:pic>
      <p:pic>
        <p:nvPicPr>
          <p:cNvPr id="290" name="" descr=""/>
          <p:cNvPicPr/>
          <p:nvPr/>
        </p:nvPicPr>
        <p:blipFill>
          <a:blip r:embed="rId2"/>
          <a:stretch/>
        </p:blipFill>
        <p:spPr>
          <a:xfrm>
            <a:off x="6514560" y="1549800"/>
            <a:ext cx="3391560" cy="3832200"/>
          </a:xfrm>
          <a:prstGeom prst="rect">
            <a:avLst/>
          </a:prstGeom>
          <a:ln>
            <a:noFill/>
          </a:ln>
        </p:spPr>
      </p:pic>
      <p:grpSp>
        <p:nvGrpSpPr>
          <p:cNvPr id="291" name="Group 2"/>
          <p:cNvGrpSpPr/>
          <p:nvPr/>
        </p:nvGrpSpPr>
        <p:grpSpPr>
          <a:xfrm>
            <a:off x="2751840" y="5555520"/>
            <a:ext cx="6630840" cy="427320"/>
            <a:chOff x="2751840" y="5555520"/>
            <a:chExt cx="6630840" cy="427320"/>
          </a:xfrm>
        </p:grpSpPr>
        <p:pic>
          <p:nvPicPr>
            <p:cNvPr id="292" name="" descr=""/>
            <p:cNvPicPr/>
            <p:nvPr/>
          </p:nvPicPr>
          <p:blipFill>
            <a:blip r:embed="rId3"/>
            <a:stretch/>
          </p:blipFill>
          <p:spPr>
            <a:xfrm>
              <a:off x="2751840" y="5555520"/>
              <a:ext cx="412920" cy="427320"/>
            </a:xfrm>
            <a:prstGeom prst="rect">
              <a:avLst/>
            </a:prstGeom>
            <a:ln>
              <a:noFill/>
            </a:ln>
          </p:spPr>
        </p:pic>
        <p:sp>
          <p:nvSpPr>
            <p:cNvPr id="293" name="CustomShape 3"/>
            <p:cNvSpPr/>
            <p:nvPr/>
          </p:nvSpPr>
          <p:spPr>
            <a:xfrm>
              <a:off x="3166560" y="5574600"/>
              <a:ext cx="62161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4"/>
                </a:rPr>
                <a:t>https://www.nytimes.com/2023/03/08/opinion/noam-chomsky-chatgpt-ai.html</a:t>
              </a:r>
              <a:r>
                <a:rPr b="0" lang="en-US" sz="1400" spc="-1" strike="noStrike">
                  <a:solidFill>
                    <a:srgbClr val="000000"/>
                  </a:solidFill>
                  <a:latin typeface="Arial"/>
                  <a:ea typeface="DejaVu Sans"/>
                </a:rPr>
                <a:t> </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373680" y="365040"/>
            <a:ext cx="10972800" cy="651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US" sz="2800" spc="-1" strike="noStrike">
                <a:solidFill>
                  <a:srgbClr val="39a7bf"/>
                </a:solidFill>
                <a:latin typeface="Open Sans Semibold"/>
                <a:ea typeface="Open Sans Semibold"/>
              </a:rPr>
              <a:t>Some context: why is this understanding important?</a:t>
            </a:r>
            <a:endParaRPr b="0" lang="en-US" sz="2800" spc="-1" strike="noStrike">
              <a:latin typeface="Arial"/>
            </a:endParaRPr>
          </a:p>
        </p:txBody>
      </p:sp>
      <p:pic>
        <p:nvPicPr>
          <p:cNvPr id="295" name="" descr=""/>
          <p:cNvPicPr/>
          <p:nvPr/>
        </p:nvPicPr>
        <p:blipFill>
          <a:blip r:embed="rId1"/>
          <a:stretch/>
        </p:blipFill>
        <p:spPr>
          <a:xfrm>
            <a:off x="3696480" y="1277280"/>
            <a:ext cx="4491360" cy="4390200"/>
          </a:xfrm>
          <a:prstGeom prst="rect">
            <a:avLst/>
          </a:prstGeom>
          <a:ln>
            <a:noFill/>
          </a:ln>
        </p:spPr>
      </p:pic>
      <p:grpSp>
        <p:nvGrpSpPr>
          <p:cNvPr id="296" name="Group 2"/>
          <p:cNvGrpSpPr/>
          <p:nvPr/>
        </p:nvGrpSpPr>
        <p:grpSpPr>
          <a:xfrm>
            <a:off x="3333960" y="5819400"/>
            <a:ext cx="5259240" cy="488160"/>
            <a:chOff x="3333960" y="5819400"/>
            <a:chExt cx="5259240" cy="488160"/>
          </a:xfrm>
        </p:grpSpPr>
        <p:sp>
          <p:nvSpPr>
            <p:cNvPr id="297" name="CustomShape 3"/>
            <p:cNvSpPr/>
            <p:nvPr/>
          </p:nvSpPr>
          <p:spPr>
            <a:xfrm>
              <a:off x="3834720" y="5819400"/>
              <a:ext cx="4758480" cy="488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u="sng">
                  <a:solidFill>
                    <a:srgbClr val="39a7be"/>
                  </a:solidFill>
                  <a:uFillTx/>
                  <a:latin typeface="Arial"/>
                  <a:ea typeface="DejaVu Sans"/>
                  <a:hlinkClick r:id="rId2"/>
                </a:rPr>
                <a:t>https://arstechnica.com/gadgets/2023/03/samsung-says-it-adds-fake-detail-to-moon-photos-via-reference-photos/</a:t>
              </a:r>
              <a:r>
                <a:rPr b="0" lang="en-US" sz="1400" spc="-1" strike="noStrike">
                  <a:solidFill>
                    <a:srgbClr val="000000"/>
                  </a:solidFill>
                  <a:latin typeface="Arial"/>
                  <a:ea typeface="DejaVu Sans"/>
                </a:rPr>
                <a:t> </a:t>
              </a:r>
              <a:endParaRPr b="0" lang="en-US" sz="1400" spc="-1" strike="noStrike">
                <a:latin typeface="Arial"/>
              </a:endParaRPr>
            </a:p>
          </p:txBody>
        </p:sp>
        <p:pic>
          <p:nvPicPr>
            <p:cNvPr id="298" name="" descr=""/>
            <p:cNvPicPr/>
            <p:nvPr/>
          </p:nvPicPr>
          <p:blipFill>
            <a:blip r:embed="rId3"/>
            <a:stretch/>
          </p:blipFill>
          <p:spPr>
            <a:xfrm>
              <a:off x="3333960" y="5852160"/>
              <a:ext cx="412920" cy="427320"/>
            </a:xfrm>
            <a:prstGeom prst="rect">
              <a:avLst/>
            </a:prstGeom>
            <a:ln>
              <a:noFill/>
            </a:ln>
          </p:spPr>
        </p:pic>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2b31"/>
      </a:dk2>
      <a:lt2>
        <a:srgbClr val="e7e6e6"/>
      </a:lt2>
      <a:accent1>
        <a:srgbClr val="37a6be"/>
      </a:accent1>
      <a:accent2>
        <a:srgbClr val="a0c75f"/>
      </a:accent2>
      <a:accent3>
        <a:srgbClr val="919191"/>
      </a:accent3>
      <a:accent4>
        <a:srgbClr val="1f2b31"/>
      </a:accent4>
      <a:accent5>
        <a:srgbClr val="515151"/>
      </a:accent5>
      <a:accent6>
        <a:srgbClr val="66c8bc"/>
      </a:accent6>
      <a:hlink>
        <a:srgbClr val="39a7be"/>
      </a:hlink>
      <a:folHlink>
        <a:srgbClr val="39a6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2635</TotalTime>
  <Application>LibreOffice/6.4.7.2$Linux_X86_64 LibreOffice_project/40$Build-2</Application>
  <Words>1890</Words>
  <Paragraphs>210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2022-05-25T12:39:27Z</dcterms:created>
  <dc:creator/>
  <dc:description/>
  <dc:language>en-US</dc:language>
  <cp:lastModifiedBy/>
  <dcterms:modified xsi:type="dcterms:W3CDTF">2023-03-24T11:56:51Z</dcterms:modified>
  <cp:revision>283</cp:revision>
  <dc:subject/>
  <dc:title>Title of the dark version goes here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29</vt:i4>
  </property>
</Properties>
</file>